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77" r:id="rId25"/>
  </p:sldMasterIdLst>
  <p:notesMasterIdLst>
    <p:notesMasterId r:id="rId27"/>
  </p:notesMasterIdLst>
  <p:sldIdLst>
    <p:sldId id="256" r:id="rId29"/>
    <p:sldId id="389" r:id="rId31"/>
    <p:sldId id="258" r:id="rId32"/>
    <p:sldId id="259" r:id="rId33"/>
    <p:sldId id="332" r:id="rId35"/>
    <p:sldId id="260" r:id="rId37"/>
    <p:sldId id="265" r:id="rId38"/>
    <p:sldId id="305" r:id="rId39"/>
    <p:sldId id="329" r:id="rId40"/>
    <p:sldId id="330" r:id="rId41"/>
    <p:sldId id="263" r:id="rId42"/>
    <p:sldId id="264" r:id="rId43"/>
    <p:sldId id="261" r:id="rId44"/>
    <p:sldId id="267" r:id="rId45"/>
    <p:sldId id="287" r:id="rId46"/>
    <p:sldId id="288" r:id="rId47"/>
    <p:sldId id="289" r:id="rId48"/>
    <p:sldId id="336" r:id="rId49"/>
    <p:sldId id="337" r:id="rId50"/>
    <p:sldId id="338" r:id="rId51"/>
    <p:sldId id="339" r:id="rId52"/>
    <p:sldId id="340" r:id="rId53"/>
    <p:sldId id="341" r:id="rId54"/>
    <p:sldId id="345" r:id="rId55"/>
    <p:sldId id="342" r:id="rId57"/>
    <p:sldId id="333" r:id="rId58"/>
    <p:sldId id="343" r:id="rId60"/>
    <p:sldId id="344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6" r:id="rId70"/>
    <p:sldId id="391" r:id="rId71"/>
    <p:sldId id="392" r:id="rId72"/>
    <p:sldId id="354" r:id="rId73"/>
    <p:sldId id="355" r:id="rId74"/>
    <p:sldId id="357" r:id="rId75"/>
    <p:sldId id="358" r:id="rId76"/>
    <p:sldId id="359" r:id="rId77"/>
    <p:sldId id="360" r:id="rId78"/>
    <p:sldId id="363" r:id="rId79"/>
    <p:sldId id="361" r:id="rId80"/>
    <p:sldId id="362" r:id="rId81"/>
    <p:sldId id="364" r:id="rId82"/>
    <p:sldId id="365" r:id="rId83"/>
    <p:sldId id="366" r:id="rId84"/>
    <p:sldId id="367" r:id="rId85"/>
    <p:sldId id="368" r:id="rId86"/>
    <p:sldId id="369" r:id="rId87"/>
    <p:sldId id="390" r:id="rId88"/>
    <p:sldId id="370" r:id="rId89"/>
    <p:sldId id="371" r:id="rId90"/>
    <p:sldId id="373" r:id="rId91"/>
    <p:sldId id="374" r:id="rId92"/>
    <p:sldId id="375" r:id="rId93"/>
    <p:sldId id="372" r:id="rId94"/>
    <p:sldId id="376" r:id="rId95"/>
    <p:sldId id="377" r:id="rId96"/>
    <p:sldId id="406" r:id="rId97"/>
    <p:sldId id="394" r:id="rId99"/>
    <p:sldId id="395" r:id="rId100"/>
    <p:sldId id="398" r:id="rId101"/>
    <p:sldId id="399" r:id="rId102"/>
    <p:sldId id="397" r:id="rId103"/>
    <p:sldId id="400" r:id="rId104"/>
    <p:sldId id="403" r:id="rId105"/>
    <p:sldId id="401" r:id="rId106"/>
    <p:sldId id="405" r:id="rId107"/>
    <p:sldId id="378" r:id="rId108"/>
    <p:sldId id="379" r:id="rId109"/>
    <p:sldId id="380" r:id="rId110"/>
    <p:sldId id="381" r:id="rId111"/>
    <p:sldId id="382" r:id="rId112"/>
    <p:sldId id="383" r:id="rId113"/>
    <p:sldId id="393" r:id="rId114"/>
    <p:sldId id="396" r:id="rId115"/>
    <p:sldId id="384" r:id="rId116"/>
    <p:sldId id="385" r:id="rId117"/>
    <p:sldId id="386" r:id="rId118"/>
    <p:sldId id="387" r:id="rId119"/>
    <p:sldId id="388" r:id="rId120"/>
    <p:sldId id="268" r:id="rId1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0">
          <p15:clr>
            <a:srgbClr val="A4A3A4"/>
          </p15:clr>
        </p15:guide>
        <p15:guide id="2" pos="2876" userDrawn="0">
          <p15:clr>
            <a:srgbClr val="A4A3A4"/>
          </p15:clr>
        </p15:guide>
      </p15:sldGuideLst>
    </p:ext>
  </p:extLst>
  <p:embeddedFontLst>
    <p:embeddedFont>
      <p:font typeface="Pretendard Bold" panose="020B0600000101010101" pitchFamily="260" charset="-127">
        <p:bold r:id="rId12"/>
      </p:font>
    </p:embeddedFont>
    <p:embeddedFont>
      <p:font typeface="Pretendard ExtraBold" panose="020B0600000101010101" pitchFamily="0" charset="-127">
        <p:bold r:id="rId5"/>
      </p:font>
    </p:embeddedFont>
    <p:embeddedFont>
      <p:font typeface="Pretendard Medium" panose="020B0600000101010101" pitchFamily="1627415296" charset="-127">
        <p:bold r:id="rId1"/>
      </p:font>
    </p:embeddedFont>
    <p:embeddedFont>
      <p:font typeface="Pretendard Regular" panose="020B0600000101010101" pitchFamily="0" charset="-127">
        <p:regular r:id="rId4"/>
      </p:font>
    </p:embeddedFont>
    <p:embeddedFont>
      <p:font typeface="Pretendard SemiBold" panose="020B0600000101010101" pitchFamily="0" charset="-127">
        <p:bold r:id="rId8"/>
      </p:font>
    </p:embeddedFont>
    <p:embeddedFont>
      <p:font typeface="ADLaM Display" panose="02010000000000000000" pitchFamily="2" charset="0">
        <p:regular r:id="rId11"/>
      </p:font>
    </p:embeddedFont>
    <p:embeddedFont>
      <p:font typeface="Noto Sans KR" panose="020B0200000000000000" pitchFamily="50" charset="-127">
        <p:regular r:id="rId6"/>
        <p:bold r:id="rId2"/>
      </p:font>
    </p:embeddedFont>
    <p:embeddedFont>
      <p:font typeface="Noto Sans KR Black" panose="020B0200000000000000" pitchFamily="50" charset="-127">
        <p:bold r:id="rId3"/>
      </p:font>
    </p:embeddedFont>
    <p:embeddedFont>
      <p:font typeface="Noto Sans KR Medium" panose="020B0200000000000000" pitchFamily="50" charset="-127">
        <p:regular r:id="rId7"/>
      </p:font>
    </p:embeddedFont>
    <p:embeddedFont>
      <p:font typeface="맑은 고딕" panose="020B0503020000020004" pitchFamily="50" charset="-127">
        <p:regular r:id="rId10"/>
        <p:bold r:id="rId13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7795" autoAdjust="0"/>
    <p:restoredTop sz="96242" autoAdjust="0"/>
  </p:normalViewPr>
  <p:slideViewPr>
    <p:cSldViewPr snapToGrid="1" snapToObjects="1">
      <p:cViewPr varScale="1">
        <p:scale>
          <a:sx n="54" d="100"/>
          <a:sy n="54" d="100"/>
        </p:scale>
        <p:origin x="96" y="308"/>
      </p:cViewPr>
      <p:guideLst>
        <p:guide orient="horz" pos="2156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8.fntdata"></Relationship><Relationship Id="rId3" Type="http://schemas.openxmlformats.org/officeDocument/2006/relationships/font" Target="fonts/font9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2.fntdata"></Relationship><Relationship Id="rId6" Type="http://schemas.openxmlformats.org/officeDocument/2006/relationships/font" Target="fonts/font7.fntdata"></Relationship><Relationship Id="rId7" Type="http://schemas.openxmlformats.org/officeDocument/2006/relationships/font" Target="fonts/font10.fntdata"></Relationship><Relationship Id="rId8" Type="http://schemas.openxmlformats.org/officeDocument/2006/relationships/font" Target="fonts/font5.fntdata"></Relationship><Relationship Id="rId9" Type="http://schemas.openxmlformats.org/officeDocument/2006/relationships/tableStyles" Target="tableStyles.xml"></Relationship><Relationship Id="rId10" Type="http://schemas.openxmlformats.org/officeDocument/2006/relationships/font" Target="fonts/font11.fntdata"></Relationship><Relationship Id="rId11" Type="http://schemas.openxmlformats.org/officeDocument/2006/relationships/font" Target="fonts/font6.fntdata"></Relationship><Relationship Id="rId12" Type="http://schemas.openxmlformats.org/officeDocument/2006/relationships/font" Target="fonts/font1.fntdata"></Relationship><Relationship Id="rId13" Type="http://schemas.openxmlformats.org/officeDocument/2006/relationships/font" Target="fonts/font12.fntdata"></Relationship><Relationship Id="rId25" Type="http://schemas.openxmlformats.org/officeDocument/2006/relationships/slideMaster" Target="slideMasters/slideMaster1.xml"></Relationship><Relationship Id="rId26" Type="http://schemas.openxmlformats.org/officeDocument/2006/relationships/theme" Target="theme/theme1.xml"></Relationship><Relationship Id="rId27" Type="http://schemas.openxmlformats.org/officeDocument/2006/relationships/notesMaster" Target="notesMasters/notesMaster1.xml"></Relationship><Relationship Id="rId29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2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7" Type="http://schemas.openxmlformats.org/officeDocument/2006/relationships/slide" Target="slides/slide6.xml"></Relationship><Relationship Id="rId38" Type="http://schemas.openxmlformats.org/officeDocument/2006/relationships/slide" Target="slides/slide7.xml"></Relationship><Relationship Id="rId39" Type="http://schemas.openxmlformats.org/officeDocument/2006/relationships/slide" Target="slides/slide8.xml"></Relationship><Relationship Id="rId40" Type="http://schemas.openxmlformats.org/officeDocument/2006/relationships/slide" Target="slides/slide9.xml"></Relationship><Relationship Id="rId41" Type="http://schemas.openxmlformats.org/officeDocument/2006/relationships/slide" Target="slides/slide10.xml"></Relationship><Relationship Id="rId42" Type="http://schemas.openxmlformats.org/officeDocument/2006/relationships/slide" Target="slides/slide11.xml"></Relationship><Relationship Id="rId43" Type="http://schemas.openxmlformats.org/officeDocument/2006/relationships/slide" Target="slides/slide12.xml"></Relationship><Relationship Id="rId44" Type="http://schemas.openxmlformats.org/officeDocument/2006/relationships/slide" Target="slides/slide13.xml"></Relationship><Relationship Id="rId45" Type="http://schemas.openxmlformats.org/officeDocument/2006/relationships/slide" Target="slides/slide14.xml"></Relationship><Relationship Id="rId46" Type="http://schemas.openxmlformats.org/officeDocument/2006/relationships/slide" Target="slides/slide15.xml"></Relationship><Relationship Id="rId47" Type="http://schemas.openxmlformats.org/officeDocument/2006/relationships/slide" Target="slides/slide16.xml"></Relationship><Relationship Id="rId48" Type="http://schemas.openxmlformats.org/officeDocument/2006/relationships/slide" Target="slides/slide17.xml"></Relationship><Relationship Id="rId49" Type="http://schemas.openxmlformats.org/officeDocument/2006/relationships/slide" Target="slides/slide18.xml"></Relationship><Relationship Id="rId50" Type="http://schemas.openxmlformats.org/officeDocument/2006/relationships/slide" Target="slides/slide19.xml"></Relationship><Relationship Id="rId51" Type="http://schemas.openxmlformats.org/officeDocument/2006/relationships/slide" Target="slides/slide20.xml"></Relationship><Relationship Id="rId52" Type="http://schemas.openxmlformats.org/officeDocument/2006/relationships/slide" Target="slides/slide21.xml"></Relationship><Relationship Id="rId53" Type="http://schemas.openxmlformats.org/officeDocument/2006/relationships/slide" Target="slides/slide22.xml"></Relationship><Relationship Id="rId54" Type="http://schemas.openxmlformats.org/officeDocument/2006/relationships/slide" Target="slides/slide23.xml"></Relationship><Relationship Id="rId55" Type="http://schemas.openxmlformats.org/officeDocument/2006/relationships/slide" Target="slides/slide24.xml"></Relationship><Relationship Id="rId57" Type="http://schemas.openxmlformats.org/officeDocument/2006/relationships/slide" Target="slides/slide25.xml"></Relationship><Relationship Id="rId58" Type="http://schemas.openxmlformats.org/officeDocument/2006/relationships/slide" Target="slides/slide26.xml"></Relationship><Relationship Id="rId60" Type="http://schemas.openxmlformats.org/officeDocument/2006/relationships/slide" Target="slides/slide27.xml"></Relationship><Relationship Id="rId61" Type="http://schemas.openxmlformats.org/officeDocument/2006/relationships/slide" Target="slides/slide28.xml"></Relationship><Relationship Id="rId62" Type="http://schemas.openxmlformats.org/officeDocument/2006/relationships/slide" Target="slides/slide29.xml"></Relationship><Relationship Id="rId63" Type="http://schemas.openxmlformats.org/officeDocument/2006/relationships/slide" Target="slides/slide30.xml"></Relationship><Relationship Id="rId64" Type="http://schemas.openxmlformats.org/officeDocument/2006/relationships/slide" Target="slides/slide31.xml"></Relationship><Relationship Id="rId65" Type="http://schemas.openxmlformats.org/officeDocument/2006/relationships/slide" Target="slides/slide32.xml"></Relationship><Relationship Id="rId66" Type="http://schemas.openxmlformats.org/officeDocument/2006/relationships/slide" Target="slides/slide33.xml"></Relationship><Relationship Id="rId67" Type="http://schemas.openxmlformats.org/officeDocument/2006/relationships/slide" Target="slides/slide34.xml"></Relationship><Relationship Id="rId68" Type="http://schemas.openxmlformats.org/officeDocument/2006/relationships/slide" Target="slides/slide35.xml"></Relationship><Relationship Id="rId69" Type="http://schemas.openxmlformats.org/officeDocument/2006/relationships/slide" Target="slides/slide36.xml"></Relationship><Relationship Id="rId70" Type="http://schemas.openxmlformats.org/officeDocument/2006/relationships/slide" Target="slides/slide37.xml"></Relationship><Relationship Id="rId71" Type="http://schemas.openxmlformats.org/officeDocument/2006/relationships/slide" Target="slides/slide38.xml"></Relationship><Relationship Id="rId72" Type="http://schemas.openxmlformats.org/officeDocument/2006/relationships/slide" Target="slides/slide39.xml"></Relationship><Relationship Id="rId73" Type="http://schemas.openxmlformats.org/officeDocument/2006/relationships/slide" Target="slides/slide40.xml"></Relationship><Relationship Id="rId74" Type="http://schemas.openxmlformats.org/officeDocument/2006/relationships/slide" Target="slides/slide41.xml"></Relationship><Relationship Id="rId75" Type="http://schemas.openxmlformats.org/officeDocument/2006/relationships/slide" Target="slides/slide42.xml"></Relationship><Relationship Id="rId76" Type="http://schemas.openxmlformats.org/officeDocument/2006/relationships/slide" Target="slides/slide43.xml"></Relationship><Relationship Id="rId77" Type="http://schemas.openxmlformats.org/officeDocument/2006/relationships/slide" Target="slides/slide44.xml"></Relationship><Relationship Id="rId78" Type="http://schemas.openxmlformats.org/officeDocument/2006/relationships/slide" Target="slides/slide45.xml"></Relationship><Relationship Id="rId79" Type="http://schemas.openxmlformats.org/officeDocument/2006/relationships/slide" Target="slides/slide46.xml"></Relationship><Relationship Id="rId80" Type="http://schemas.openxmlformats.org/officeDocument/2006/relationships/slide" Target="slides/slide47.xml"></Relationship><Relationship Id="rId81" Type="http://schemas.openxmlformats.org/officeDocument/2006/relationships/slide" Target="slides/slide48.xml"></Relationship><Relationship Id="rId82" Type="http://schemas.openxmlformats.org/officeDocument/2006/relationships/slide" Target="slides/slide49.xml"></Relationship><Relationship Id="rId83" Type="http://schemas.openxmlformats.org/officeDocument/2006/relationships/slide" Target="slides/slide50.xml"></Relationship><Relationship Id="rId84" Type="http://schemas.openxmlformats.org/officeDocument/2006/relationships/slide" Target="slides/slide51.xml"></Relationship><Relationship Id="rId85" Type="http://schemas.openxmlformats.org/officeDocument/2006/relationships/slide" Target="slides/slide52.xml"></Relationship><Relationship Id="rId86" Type="http://schemas.openxmlformats.org/officeDocument/2006/relationships/slide" Target="slides/slide53.xml"></Relationship><Relationship Id="rId87" Type="http://schemas.openxmlformats.org/officeDocument/2006/relationships/slide" Target="slides/slide54.xml"></Relationship><Relationship Id="rId88" Type="http://schemas.openxmlformats.org/officeDocument/2006/relationships/slide" Target="slides/slide55.xml"></Relationship><Relationship Id="rId89" Type="http://schemas.openxmlformats.org/officeDocument/2006/relationships/slide" Target="slides/slide56.xml"></Relationship><Relationship Id="rId90" Type="http://schemas.openxmlformats.org/officeDocument/2006/relationships/slide" Target="slides/slide57.xml"></Relationship><Relationship Id="rId91" Type="http://schemas.openxmlformats.org/officeDocument/2006/relationships/slide" Target="slides/slide58.xml"></Relationship><Relationship Id="rId92" Type="http://schemas.openxmlformats.org/officeDocument/2006/relationships/slide" Target="slides/slide59.xml"></Relationship><Relationship Id="rId93" Type="http://schemas.openxmlformats.org/officeDocument/2006/relationships/slide" Target="slides/slide60.xml"></Relationship><Relationship Id="rId94" Type="http://schemas.openxmlformats.org/officeDocument/2006/relationships/slide" Target="slides/slide61.xml"></Relationship><Relationship Id="rId95" Type="http://schemas.openxmlformats.org/officeDocument/2006/relationships/slide" Target="slides/slide62.xml"></Relationship><Relationship Id="rId96" Type="http://schemas.openxmlformats.org/officeDocument/2006/relationships/slide" Target="slides/slide63.xml"></Relationship><Relationship Id="rId97" Type="http://schemas.openxmlformats.org/officeDocument/2006/relationships/slide" Target="slides/slide64.xml"></Relationship><Relationship Id="rId99" Type="http://schemas.openxmlformats.org/officeDocument/2006/relationships/slide" Target="slides/slide65.xml"></Relationship><Relationship Id="rId100" Type="http://schemas.openxmlformats.org/officeDocument/2006/relationships/slide" Target="slides/slide66.xml"></Relationship><Relationship Id="rId101" Type="http://schemas.openxmlformats.org/officeDocument/2006/relationships/slide" Target="slides/slide67.xml"></Relationship><Relationship Id="rId102" Type="http://schemas.openxmlformats.org/officeDocument/2006/relationships/slide" Target="slides/slide68.xml"></Relationship><Relationship Id="rId103" Type="http://schemas.openxmlformats.org/officeDocument/2006/relationships/slide" Target="slides/slide69.xml"></Relationship><Relationship Id="rId104" Type="http://schemas.openxmlformats.org/officeDocument/2006/relationships/slide" Target="slides/slide70.xml"></Relationship><Relationship Id="rId105" Type="http://schemas.openxmlformats.org/officeDocument/2006/relationships/slide" Target="slides/slide71.xml"></Relationship><Relationship Id="rId106" Type="http://schemas.openxmlformats.org/officeDocument/2006/relationships/slide" Target="slides/slide72.xml"></Relationship><Relationship Id="rId107" Type="http://schemas.openxmlformats.org/officeDocument/2006/relationships/slide" Target="slides/slide73.xml"></Relationship><Relationship Id="rId108" Type="http://schemas.openxmlformats.org/officeDocument/2006/relationships/slide" Target="slides/slide74.xml"></Relationship><Relationship Id="rId109" Type="http://schemas.openxmlformats.org/officeDocument/2006/relationships/slide" Target="slides/slide75.xml"></Relationship><Relationship Id="rId110" Type="http://schemas.openxmlformats.org/officeDocument/2006/relationships/slide" Target="slides/slide76.xml"></Relationship><Relationship Id="rId111" Type="http://schemas.openxmlformats.org/officeDocument/2006/relationships/slide" Target="slides/slide77.xml"></Relationship><Relationship Id="rId112" Type="http://schemas.openxmlformats.org/officeDocument/2006/relationships/slide" Target="slides/slide78.xml"></Relationship><Relationship Id="rId113" Type="http://schemas.openxmlformats.org/officeDocument/2006/relationships/slide" Target="slides/slide79.xml"></Relationship><Relationship Id="rId114" Type="http://schemas.openxmlformats.org/officeDocument/2006/relationships/slide" Target="slides/slide80.xml"></Relationship><Relationship Id="rId115" Type="http://schemas.openxmlformats.org/officeDocument/2006/relationships/slide" Target="slides/slide81.xml"></Relationship><Relationship Id="rId116" Type="http://schemas.openxmlformats.org/officeDocument/2006/relationships/slide" Target="slides/slide82.xml"></Relationship><Relationship Id="rId117" Type="http://schemas.openxmlformats.org/officeDocument/2006/relationships/slide" Target="slides/slide83.xml"></Relationship><Relationship Id="rId118" Type="http://schemas.openxmlformats.org/officeDocument/2006/relationships/slide" Target="slides/slide84.xml"></Relationship><Relationship Id="rId119" Type="http://schemas.openxmlformats.org/officeDocument/2006/relationships/slide" Target="slides/slide85.xml"></Relationship><Relationship Id="rId120" Type="http://schemas.openxmlformats.org/officeDocument/2006/relationships/slide" Target="slides/slide86.xml"></Relationship><Relationship Id="rId121" Type="http://schemas.openxmlformats.org/officeDocument/2006/relationships/slide" Target="slides/slide87.xml"></Relationship><Relationship Id="rId122" Type="http://schemas.openxmlformats.org/officeDocument/2006/relationships/viewProps" Target="viewProps.xml"></Relationship><Relationship Id="rId12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70607-ED9F-4CA3-ACB6-4A2534F75B28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20728-D247-4050-8E47-7098BDAA0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9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20728-D247-4050-8E47-7098BDAA0A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25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A01E-DEB4-0CE7-6905-3B67E8F7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C45D81-F589-C0C5-F96F-73646C511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F1783D-906B-EBA7-C6C7-372160B15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2875F-E102-C3E3-0FC1-DF68236C9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20728-D247-4050-8E47-7098BDAA0A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88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9C1B-FA51-7DB9-47A0-0418C7F6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0641A-28B2-5CC7-3D92-D98BF5165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0FD633-5C29-EC0B-837A-179E9B94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EEDD2-C955-E402-D749-1BD840DE4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20728-D247-4050-8E47-7098BDAA0A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3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20728-D247-4050-8E47-7098BDAA0A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6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29332-FEFC-ADBA-9371-D10F619D0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BF817A-0725-A9A1-C46A-D40F3A80A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142D3E-3041-F460-897B-53C1EEF7B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11EF5-E575-F63D-CE48-F2D8CE0BE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20728-D247-4050-8E47-7098BDAA0A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245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6.png"></Relationship><Relationship Id="rId13" Type="http://schemas.openxmlformats.org/officeDocument/2006/relationships/image" Target="../media/image11.png"></Relationship><Relationship Id="rId18" Type="http://schemas.openxmlformats.org/officeDocument/2006/relationships/image" Target="../media/image16.pn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5.png"></Relationship><Relationship Id="rId12" Type="http://schemas.openxmlformats.org/officeDocument/2006/relationships/image" Target="../media/image10.png"></Relationship><Relationship Id="rId17" Type="http://schemas.openxmlformats.org/officeDocument/2006/relationships/image" Target="../media/image15.png"></Relationship><Relationship Id="rId2" Type="http://schemas.openxmlformats.org/officeDocument/2006/relationships/notesSlide" Target="../notesSlides/notesSlide1.xml"></Relationship><Relationship Id="rId16" Type="http://schemas.openxmlformats.org/officeDocument/2006/relationships/image" Target="../media/image14.png"></Relationship><Relationship Id="rId20" Type="http://schemas.openxmlformats.org/officeDocument/2006/relationships/image" Target="../media/image18.png"></Relationship><Relationship Id="rId6" Type="http://schemas.openxmlformats.org/officeDocument/2006/relationships/image" Target="../media/image4.png"></Relationship><Relationship Id="rId11" Type="http://schemas.openxmlformats.org/officeDocument/2006/relationships/image" Target="../media/image9.png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13.png"></Relationship><Relationship Id="rId10" Type="http://schemas.openxmlformats.org/officeDocument/2006/relationships/image" Target="../media/image8.png"></Relationship><Relationship Id="rId19" Type="http://schemas.openxmlformats.org/officeDocument/2006/relationships/image" Target="../media/image17.png"></Relationship><Relationship Id="rId4" Type="http://schemas.openxmlformats.org/officeDocument/2006/relationships/image" Target="../media/image2.png"></Relationship><Relationship Id="rId9" Type="http://schemas.openxmlformats.org/officeDocument/2006/relationships/image" Target="../media/image7.png"></Relationship><Relationship Id="rId14" Type="http://schemas.openxmlformats.org/officeDocument/2006/relationships/image" Target="../media/image12.png"></Relationship><Relationship Id="rId21" Type="http://schemas.openxmlformats.org/officeDocument/2006/relationships/slideLayout" Target="../slideLayouts/slideLayout7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39.png"></Relationship><Relationship Id="rId3" Type="http://schemas.openxmlformats.org/officeDocument/2006/relationships/image" Target="../media/image19.png"></Relationship><Relationship Id="rId7" Type="http://schemas.openxmlformats.org/officeDocument/2006/relationships/image" Target="../media/image35.pn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6.png"></Relationship><Relationship Id="rId5" Type="http://schemas.openxmlformats.org/officeDocument/2006/relationships/image" Target="../media/image80.png"></Relationship><Relationship Id="rId4" Type="http://schemas.openxmlformats.org/officeDocument/2006/relationships/image" Target="../media/image23.png"></Relationship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6.xml.rels><?xml version="1.0" encoding="UTF-8"?>
<Relationships xmlns="http://schemas.openxmlformats.org/package/2006/relationships"><Relationship Id="rId8" Type="http://schemas.openxmlformats.org/officeDocument/2006/relationships/image" Target="../media/image39.png"></Relationship><Relationship Id="rId3" Type="http://schemas.openxmlformats.org/officeDocument/2006/relationships/image" Target="../media/image19.png"></Relationship><Relationship Id="rId7" Type="http://schemas.openxmlformats.org/officeDocument/2006/relationships/image" Target="../media/image35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46.png"></Relationship><Relationship Id="rId5" Type="http://schemas.openxmlformats.org/officeDocument/2006/relationships/image" Target="../media/image84.png"></Relationship><Relationship Id="rId4" Type="http://schemas.openxmlformats.org/officeDocument/2006/relationships/image" Target="../media/image23.png"></Relationship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?>
<Relationships xmlns="http://schemas.openxmlformats.org/package/2006/relationships"><Relationship Id="rId8" Type="http://schemas.openxmlformats.org/officeDocument/2006/relationships/image" Target="../media/image27.png"></Relationship><Relationship Id="rId3" Type="http://schemas.openxmlformats.org/officeDocument/2006/relationships/image" Target="../media/image19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71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24.png"></Relationship><Relationship Id="rId4" Type="http://schemas.openxmlformats.org/officeDocument/2006/relationships/image" Target="../media/image23.png"></Relationship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9.png"></Relationship><Relationship Id="rId3" Type="http://schemas.openxmlformats.org/officeDocument/2006/relationships/image" Target="../media/fImage1543623139941.png"></Relationship><Relationship Id="rId4" Type="http://schemas.openxmlformats.org/officeDocument/2006/relationships/notesSlide" Target="../notesSlides/notesSlide64.xml"></Relationship></Relationships>
</file>

<file path=ppt/slides/_rels/slide65.xml.rels><?xml version="1.0" encoding="UTF-8"?>
<Relationships xmlns="http://schemas.openxmlformats.org/package/2006/relationships"><Relationship Id="rId3" Type="http://schemas.openxmlformats.org/officeDocument/2006/relationships/image" Target="../media/image227.png"></Relationship><Relationship Id="rId2" Type="http://schemas.openxmlformats.org/officeDocument/2006/relationships/image" Target="../media/image226.png"></Relationship><Relationship Id="rId4" Type="http://schemas.openxmlformats.org/officeDocument/2006/relationships/slideLayout" Target="../slideLayouts/slideLayout7.xml"></Relationship></Relationships>
</file>

<file path=ppt/slides/_rels/slide66.xml.rels><?xml version="1.0" encoding="UTF-8"?>
<Relationships xmlns="http://schemas.openxmlformats.org/package/2006/relationships"><Relationship Id="rId3" Type="http://schemas.openxmlformats.org/officeDocument/2006/relationships/image" Target="../media/image229.png"></Relationship><Relationship Id="rId2" Type="http://schemas.openxmlformats.org/officeDocument/2006/relationships/image" Target="../media/image228.png"></Relationship><Relationship Id="rId6" Type="http://schemas.openxmlformats.org/officeDocument/2006/relationships/image" Target="../media/image232.png"></Relationship><Relationship Id="rId5" Type="http://schemas.openxmlformats.org/officeDocument/2006/relationships/image" Target="../media/image231.png"></Relationship><Relationship Id="rId4" Type="http://schemas.openxmlformats.org/officeDocument/2006/relationships/image" Target="../media/image230.png"></Relationship><Relationship Id="rId7" Type="http://schemas.openxmlformats.org/officeDocument/2006/relationships/slideLayout" Target="../slideLayouts/slideLayout7.xml"></Relationship></Relationships>
</file>

<file path=ppt/slides/_rels/slide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65313404464.png"></Relationship><Relationship Id="rId3" Type="http://schemas.openxmlformats.org/officeDocument/2006/relationships/slideLayout" Target="../slideLayouts/slideLayout7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57574131141.png"></Relationship><Relationship Id="rId3" Type="http://schemas.openxmlformats.org/officeDocument/2006/relationships/image" Target="../media/fImage1140413138467.png"></Relationship><Relationship Id="rId4" Type="http://schemas.openxmlformats.org/officeDocument/2006/relationships/image" Target="../media/fImage1988113146334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1907513486500.png"></Relationship><Relationship Id="rId3" Type="http://schemas.openxmlformats.org/officeDocument/2006/relationships/image" Target="../media/fImage229913509169.png"></Relationship><Relationship Id="rId4" Type="http://schemas.openxmlformats.org/officeDocument/2006/relationships/image" Target="../media/fImage208813525724.png"></Relationship><Relationship Id="rId5" Type="http://schemas.openxmlformats.org/officeDocument/2006/relationships/image" Target="../media/fImage146513541478.png"></Relationship><Relationship Id="rId6" Type="http://schemas.openxmlformats.org/officeDocument/2006/relationships/image" Target="../media/fImage65313579358.png"></Relationship><Relationship Id="rId7" Type="http://schemas.openxmlformats.org/officeDocument/2006/relationships/image" Target="../media/fImage5285613586962.png"></Relationship><Relationship Id="rId8" Type="http://schemas.openxmlformats.org/officeDocument/2006/relationships/slideLayout" Target="../slideLayouts/slideLayout7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65313819961.png"></Relationship><Relationship Id="rId3" Type="http://schemas.openxmlformats.org/officeDocument/2006/relationships/slideLayout" Target="../slideLayouts/slideLayout7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image" Target="../media/fImage2772713715705.png"></Relationship><Relationship Id="rId3" Type="http://schemas.openxmlformats.org/officeDocument/2006/relationships/image" Target="../media/fImage643913748145.png"></Relationship><Relationship Id="rId4" Type="http://schemas.openxmlformats.org/officeDocument/2006/relationships/image" Target="../media/fImage745813753281.png"></Relationship><Relationship Id="rId5" Type="http://schemas.openxmlformats.org/officeDocument/2006/relationships/image" Target="../media/fImage3221313776827.png"></Relationship><Relationship Id="rId6" Type="http://schemas.openxmlformats.org/officeDocument/2006/relationships/slideLayout" Target="../slideLayouts/slideLayout7.xml"></Relationship></Relationships>
</file>

<file path=ppt/slides/_rels/slide73.xml.rels><?xml version="1.0" encoding="UTF-8"?>
<Relationships xmlns="http://schemas.openxmlformats.org/package/2006/relationships"><Relationship Id="rId2" Type="http://schemas.openxmlformats.org/officeDocument/2006/relationships/image" Target="../media/fImage65313404464.png"></Relationship><Relationship Id="rId3" Type="http://schemas.openxmlformats.org/officeDocument/2006/relationships/slideLayout" Target="../slideLayouts/slideLayout7.xml"></Relationship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mDOm9Ztw5nXrA9KxiCwnV2QAnHgYEGYl/view?usp=drive_link" TargetMode="External"/><Relationship Id="rId3" Type="http://schemas.openxmlformats.org/officeDocument/2006/relationships/hyperlink" Target="https://drive.google.com/file/d/1GuuYwmqhtLUJzY-0jCDSXmAxKk5CiEpR/view?usp=drive_link" TargetMode="External"/><Relationship Id="rId7" Type="http://schemas.openxmlformats.org/officeDocument/2006/relationships/hyperlink" Target="https://drive.google.com/file/d/1JeuVH3Kw_imU2Fv8Op2fDvj1yqNNVch3/view?usp=drive_link" TargetMode="External"/><Relationship Id="rId2" Type="http://schemas.openxmlformats.org/officeDocument/2006/relationships/hyperlink" Target="https://docs.google.com/spreadsheets/d/1Mm99SIa5OHXFelevPtZ4_vEHqpWmQPmp/edit?usp=drive_link&amp;ouid=103924281717634770839&amp;rtpof=true&amp;sd=tru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tWg5Ulk3H4MEKC7Wqh6m_yFtfS0o1nZ5/edit?usp=drive_link&amp;ouid=103924281717634770839&amp;rtpof=true&amp;sd=true" TargetMode="External"/><Relationship Id="rId5" Type="http://schemas.openxmlformats.org/officeDocument/2006/relationships/hyperlink" Target="https://docs.google.com/spreadsheets/d/1JdfZM3LHqc8-2sNbPj0fDOeHvydSk8ju/edit?usp=drive_link&amp;ouid=103924281717634770839&amp;rtpof=true&amp;sd=true" TargetMode="External"/><Relationship Id="rId4" Type="http://schemas.openxmlformats.org/officeDocument/2006/relationships/hyperlink" Target="https://docs.google.com/spreadsheets/d/1dvmNR4nLfk2gzdBQ7tZjrqTYFAXHCtGw/edit?usp=drive_link&amp;ouid=103924281717634770839&amp;rtpof=true&amp;sd=true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5.xml.rels><?xml version="1.0" encoding="UTF-8"?>
<Relationships xmlns="http://schemas.openxmlformats.org/package/2006/relationships"><Relationship Id="rId3" Type="http://schemas.openxmlformats.org/officeDocument/2006/relationships/image" Target="../media/image264.png"></Relationship><Relationship Id="rId2" Type="http://schemas.openxmlformats.org/officeDocument/2006/relationships/image" Target="../media/image19.png"></Relationship><Relationship Id="rId4" Type="http://schemas.openxmlformats.org/officeDocument/2006/relationships/slideLayout" Target="../slideLayouts/slideLayout7.xml"></Relationship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admin/AppData/Roaming/PolarisOffice/ETemp/4580_13562744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sp>
        <p:nvSpPr>
          <p:cNvPr id="8" name="TextBox 8"/>
          <p:cNvSpPr txBox="1">
            <a:spLocks/>
          </p:cNvSpPr>
          <p:nvPr/>
        </p:nvSpPr>
        <p:spPr>
          <a:xfrm rot="0">
            <a:off x="76200" y="6727825"/>
            <a:ext cx="18288635" cy="654685"/>
          </a:xfrm>
          <a:prstGeom prst="rect"/>
        </p:spPr>
        <p:txBody>
          <a:bodyPr wrap="square" lIns="0" tIns="0" rIns="0" bIns="0" numCol="1" vert="horz" anchor="b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7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번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국도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(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동해안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)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맛집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정보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공유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및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리뷰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커뮤니티</a:t>
            </a:r>
            <a:r>
              <a:rPr lang="en-US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sz="5500" i="0" b="0" strike="noStrike">
                <a:solidFill>
                  <a:srgbClr val="000000"/>
                </a:solidFill>
                <a:latin typeface="Noto Sans KR Black" charset="0"/>
                <a:ea typeface="Noto Sans KR Black" charset="0"/>
              </a:rPr>
              <a:t>웹사이트</a:t>
            </a:r>
            <a:endParaRPr lang="ko-KR" altLang="en-US" sz="5500" i="0" b="0" strike="noStrike">
              <a:solidFill>
                <a:srgbClr val="00000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 rot="0">
            <a:off x="1894205" y="7933690"/>
            <a:ext cx="14478635" cy="21082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관광지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특색과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사용자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순위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선정을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반영한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맞춤형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음식점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정보</a:t>
            </a:r>
            <a:r>
              <a:rPr lang="en-US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 </a:t>
            </a:r>
            <a:r>
              <a:rPr lang="ko-KR" sz="3200" i="0" b="0" strike="noStrike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플랫폼</a:t>
            </a:r>
            <a:endParaRPr lang="ko-KR" altLang="en-US" sz="3200" i="0" b="0" strike="noStrike">
              <a:solidFill>
                <a:srgbClr val="000000"/>
              </a:solidFill>
              <a:latin typeface="Noto Sans KR Medium" charset="0"/>
              <a:ea typeface="Noto Sans KR Medium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87F447-497E-B90C-6B42-ED47FDC83712}"/>
              </a:ext>
            </a:extLst>
          </p:cNvPr>
          <p:cNvGrpSpPr/>
          <p:nvPr/>
        </p:nvGrpSpPr>
        <p:grpSpPr>
          <a:xfrm>
            <a:off x="4417695" y="206375"/>
            <a:ext cx="10288905" cy="5622290"/>
            <a:chOff x="4417695" y="206375"/>
            <a:chExt cx="10288905" cy="5622290"/>
          </a:xfrm>
        </p:grpSpPr>
        <p:pic>
          <p:nvPicPr>
            <p:cNvPr id="4" name="Picture 4" descr="C:/Users/admin/AppData/Roaming/PolarisOffice/ETemp/4580_13562744/image2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31460" y="2418715"/>
              <a:ext cx="1129030" cy="341630"/>
            </a:xfrm>
            <a:prstGeom prst="rect"/>
            <a:noFill/>
          </p:spPr>
        </p:pic>
        <p:pic>
          <p:nvPicPr>
            <p:cNvPr id="5" name="Picture 5" descr="C:/Users/admin/AppData/Roaming/PolarisOffice/ETemp/4580_13562744/image3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31460" y="1457325"/>
              <a:ext cx="1129030" cy="1052830"/>
            </a:xfrm>
            <a:prstGeom prst="rect"/>
            <a:noFill/>
          </p:spPr>
        </p:pic>
        <p:sp>
          <p:nvSpPr>
            <p:cNvPr id="6" name="TextBox 6"/>
            <p:cNvSpPr txBox="1">
              <a:spLocks/>
            </p:cNvSpPr>
            <p:nvPr/>
          </p:nvSpPr>
          <p:spPr>
            <a:xfrm rot="0">
              <a:off x="5385435" y="2549525"/>
              <a:ext cx="656590" cy="100330"/>
            </a:xfrm>
            <a:prstGeom prst="rect"/>
          </p:spPr>
          <p:txBody>
            <a:bodyPr wrap="square" lIns="0" tIns="0" rIns="0" bIns="0" numCol="1" vert="horz" anchor="ctr">
              <a:noAutofit/>
            </a:bodyPr>
            <a:lstStyle/>
            <a:p>
              <a:pPr marL="0" indent="0" algn="l">
                <a:lnSpc>
                  <a:spcPct val="99600"/>
                </a:lnSpc>
                <a:buFontTx/>
                <a:buNone/>
              </a:pPr>
              <a:r>
                <a:rPr lang="en-US" sz="700" i="0" b="0" strike="noStrike">
                  <a:solidFill>
                    <a:srgbClr val="414141"/>
                  </a:solidFill>
                  <a:latin typeface="Pretendard SemiBold" charset="0"/>
                </a:rPr>
                <a:t>PANTONE</a:t>
              </a:r>
              <a:endParaRPr lang="ko-KR" altLang="en-US" sz="700" i="0" b="0" strike="noStrike">
                <a:solidFill>
                  <a:srgbClr val="414141"/>
                </a:solidFill>
                <a:latin typeface="Pretendard SemiBold" charset="0"/>
              </a:endParaRPr>
            </a:p>
          </p:txBody>
        </p:sp>
        <p:pic>
          <p:nvPicPr>
            <p:cNvPr id="13" name="Picture 13" descr="C:/Users/admin/AppData/Roaming/PolarisOffice/ETemp/4580_13562744/image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630660" y="4434840"/>
              <a:ext cx="1129030" cy="1052830"/>
            </a:xfrm>
            <a:prstGeom prst="rect"/>
            <a:noFill/>
          </p:spPr>
        </p:pic>
        <p:sp>
          <p:nvSpPr>
            <p:cNvPr id="14" name="TextBox 14"/>
            <p:cNvSpPr txBox="1">
              <a:spLocks/>
            </p:cNvSpPr>
            <p:nvPr/>
          </p:nvSpPr>
          <p:spPr>
            <a:xfrm rot="0">
              <a:off x="11684000" y="5527040"/>
              <a:ext cx="656590" cy="100330"/>
            </a:xfrm>
            <a:prstGeom prst="rect"/>
          </p:spPr>
          <p:txBody>
            <a:bodyPr wrap="square" lIns="0" tIns="0" rIns="0" bIns="0" numCol="1" vert="horz" anchor="ctr">
              <a:noAutofit/>
            </a:bodyPr>
            <a:lstStyle/>
            <a:p>
              <a:pPr marL="0" indent="0" algn="l">
                <a:lnSpc>
                  <a:spcPct val="99600"/>
                </a:lnSpc>
                <a:buFontTx/>
                <a:buNone/>
              </a:pPr>
              <a:r>
                <a:rPr lang="en-US" sz="700" i="0" b="0" strike="noStrike">
                  <a:solidFill>
                    <a:srgbClr val="414141"/>
                  </a:solidFill>
                  <a:latin typeface="Pretendard SemiBold" charset="0"/>
                </a:rPr>
                <a:t>PANTONE</a:t>
              </a:r>
              <a:endParaRPr lang="ko-KR" altLang="en-US" sz="700" i="0" b="0" strike="noStrike">
                <a:solidFill>
                  <a:srgbClr val="414141"/>
                </a:solidFill>
                <a:latin typeface="Pretendard SemiBold" charset="0"/>
              </a:endParaRPr>
            </a:p>
          </p:txBody>
        </p:sp>
        <p:pic>
          <p:nvPicPr>
            <p:cNvPr id="7" name="Picture 7" descr="C:/Users/admin/AppData/Roaming/PolarisOffice/ETemp/4580_13562744/image5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964805" y="206375"/>
              <a:ext cx="2332990" cy="3237865"/>
            </a:xfrm>
            <a:prstGeom prst="rect"/>
            <a:noFill/>
            <a:effectLst>
              <a:outerShdw sx="100000" sy="100000" blurRad="56947" dist="47789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10" name="Picture 10" descr="C:/Users/admin/AppData/Roaming/PolarisOffice/ETemp/4580_13562744/image6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514330" y="1325880"/>
              <a:ext cx="2988945" cy="3660140"/>
            </a:xfrm>
            <a:prstGeom prst="rect"/>
            <a:noFill/>
            <a:effectLst>
              <a:outerShdw sx="100000" sy="100000" blurRad="93202" dist="61138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12" name="Picture 12" descr="C:/Users/admin/AppData/Roaming/PolarisOffice/ETemp/4580_13562744/image2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630660" y="5407025"/>
              <a:ext cx="1129030" cy="341630"/>
            </a:xfrm>
            <a:prstGeom prst="rect"/>
            <a:noFill/>
          </p:spPr>
        </p:pic>
        <p:pic>
          <p:nvPicPr>
            <p:cNvPr id="16" name="Picture 16" descr="C:/Users/admin/AppData/Roaming/PolarisOffice/ETemp/4580_13562744/image7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3040360" y="3462020"/>
              <a:ext cx="1666875" cy="1894840"/>
            </a:xfrm>
            <a:prstGeom prst="rect"/>
            <a:noFill/>
            <a:effectLst>
              <a:outerShdw sx="100000" sy="100000" blurRad="29078" dist="45532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17" name="Picture 17" descr="C:/Users/admin/AppData/Roaming/PolarisOffice/ETemp/4580_13562744/image8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3717905" y="3393440"/>
              <a:ext cx="323215" cy="170180"/>
            </a:xfrm>
            <a:prstGeom prst="rect"/>
            <a:noFill/>
          </p:spPr>
        </p:pic>
        <p:pic>
          <p:nvPicPr>
            <p:cNvPr id="18" name="Picture 18" descr="C:/Users/admin/AppData/Roaming/PolarisOffice/ETemp/4580_13562744/image9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299075" y="3872230"/>
              <a:ext cx="3042920" cy="1885950"/>
            </a:xfrm>
            <a:prstGeom prst="rect"/>
            <a:noFill/>
            <a:effectLst>
              <a:outerShdw sx="100000" sy="100000" blurRad="42723" dist="41393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19" name="Picture 19" descr="C:/Users/admin/AppData/Roaming/PolarisOffice/ETemp/4580_13562744/image10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440170" y="3792855"/>
              <a:ext cx="763905" cy="162560"/>
            </a:xfrm>
            <a:prstGeom prst="rect"/>
            <a:noFill/>
          </p:spPr>
        </p:pic>
        <p:pic>
          <p:nvPicPr>
            <p:cNvPr id="20" name="Picture 20" descr="C:/Users/admin/AppData/Roaming/PolarisOffice/ETemp/4580_13562744/image11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630660" y="4414520"/>
              <a:ext cx="1129030" cy="1062990"/>
            </a:xfrm>
            <a:prstGeom prst="rect"/>
            <a:noFill/>
          </p:spPr>
        </p:pic>
        <p:pic>
          <p:nvPicPr>
            <p:cNvPr id="21" name="Picture 21" descr="C:/Users/admin/AppData/Roaming/PolarisOffice/ETemp/4580_13562744/image12.pn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31460" y="1457325"/>
              <a:ext cx="1129030" cy="1032510"/>
            </a:xfrm>
            <a:prstGeom prst="rect"/>
            <a:noFill/>
          </p:spPr>
        </p:pic>
        <p:pic>
          <p:nvPicPr>
            <p:cNvPr id="22" name="Picture 22" descr="C:/Users/admin/AppData/Roaming/PolarisOffice/ETemp/4580_13562744/image13.png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601075" y="3041650"/>
              <a:ext cx="2451735" cy="2787650"/>
            </a:xfrm>
            <a:prstGeom prst="rect"/>
            <a:noFill/>
            <a:effectLst>
              <a:outerShdw sx="100000" sy="100000" blurRad="62467" dist="66736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24" name="Picture 24" descr="C:/Users/admin/AppData/Roaming/PolarisOffice/ETemp/4580_13562744/image14.pn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417695" y="2499995"/>
              <a:ext cx="1290320" cy="1935480"/>
            </a:xfrm>
            <a:prstGeom prst="rect"/>
            <a:noFill/>
            <a:effectLst>
              <a:outerShdw sx="100000" sy="100000" blurRad="17418" dist="26430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25" name="Picture 25" descr="C:/Users/admin/AppData/Roaming/PolarisOffice/ETemp/4580_13562744/image15.pn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785360" y="2400935"/>
              <a:ext cx="581025" cy="170180"/>
            </a:xfrm>
            <a:prstGeom prst="rect"/>
            <a:noFill/>
          </p:spPr>
        </p:pic>
        <p:pic>
          <p:nvPicPr>
            <p:cNvPr id="27" name="Picture 27" descr="C:/Users/admin/AppData/Roaming/PolarisOffice/ETemp/4580_13562744/image16.png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129020" y="1728470"/>
              <a:ext cx="1623695" cy="1845310"/>
            </a:xfrm>
            <a:prstGeom prst="rect"/>
            <a:noFill/>
            <a:effectLst>
              <a:outerShdw sx="100000" sy="100000" blurRad="27571" dist="44337" dir="2700000" rotWithShape="1">
                <a:srgbClr val="000000">
                  <a:alpha val="15686"/>
                </a:srgbClr>
              </a:outerShdw>
            </a:effectLst>
          </p:spPr>
        </p:pic>
        <p:pic>
          <p:nvPicPr>
            <p:cNvPr id="28" name="Picture 28" descr="C:/Users/admin/AppData/Roaming/PolarisOffice/ETemp/4580_13562744/image17.png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784340" y="1647825"/>
              <a:ext cx="323215" cy="170180"/>
            </a:xfrm>
            <a:prstGeom prst="rect"/>
            <a:noFill/>
          </p:spPr>
        </p:pic>
        <p:pic>
          <p:nvPicPr>
            <p:cNvPr id="29" name="Picture 29" descr="C:/Users/admin/AppData/Roaming/PolarisOffice/ETemp/4580_13562744/image18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447780" y="1216660"/>
              <a:ext cx="1129030" cy="240030"/>
            </a:xfrm>
            <a:prstGeom prst="rect"/>
            <a:noFill/>
          </p:spPr>
        </p:pic>
      </p:grpSp>
      <p:sp>
        <p:nvSpPr>
          <p:cNvPr id="31" name="TextBox 8"/>
          <p:cNvSpPr txBox="1">
            <a:spLocks/>
          </p:cNvSpPr>
          <p:nvPr/>
        </p:nvSpPr>
        <p:spPr>
          <a:xfrm rot="0">
            <a:off x="10299700" y="8566150"/>
            <a:ext cx="5688330" cy="762635"/>
          </a:xfrm>
          <a:prstGeom prst="rect"/>
        </p:spPr>
        <p:txBody>
          <a:bodyPr wrap="square" lIns="0" tIns="0" rIns="0" bIns="0" numCol="1" vert="horz" anchor="b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en-US" sz="4400" i="0" b="0" strike="noStrike">
                <a:solidFill>
                  <a:srgbClr val="000000"/>
                </a:solidFill>
                <a:latin typeface="ADLaM Display" charset="0"/>
                <a:ea typeface="ADLaM Display" charset="0"/>
                <a:cs typeface="ADLaM Display" charset="0"/>
              </a:rPr>
              <a:t>2</a:t>
            </a:r>
            <a:r>
              <a:rPr lang="ko-KR" altLang="en-US" sz="4400" i="0" b="0" strike="noStrike">
                <a:solidFill>
                  <a:srgbClr val="000000"/>
                </a:solidFill>
                <a:latin typeface="ADLaM Display" charset="0"/>
                <a:ea typeface="Noto Sans KR Black" charset="0"/>
                <a:cs typeface="ADLaM Display" charset="0"/>
              </a:rPr>
              <a:t>조</a:t>
            </a:r>
            <a:r>
              <a:rPr lang="ko-KR" altLang="en-US" sz="4400">
                <a:solidFill>
                  <a:srgbClr val="000000"/>
                </a:solidFill>
                <a:latin typeface="ADLaM Display" charset="0"/>
                <a:ea typeface="Noto Sans KR Black" charset="0"/>
                <a:cs typeface="ADLaM Display" charset="0"/>
              </a:rPr>
              <a:t> </a:t>
            </a:r>
            <a:r>
              <a:rPr lang="en-US" sz="4400" i="0" b="0" strike="noStrike">
                <a:solidFill>
                  <a:srgbClr val="000000"/>
                </a:solidFill>
                <a:latin typeface="ADLaM Display" charset="0"/>
                <a:ea typeface="ADLaM Display" charset="0"/>
                <a:cs typeface="ADLaM Display" charset="0"/>
              </a:rPr>
              <a:t>TwoGether</a:t>
            </a:r>
            <a:endParaRPr lang="ko-KR" altLang="en-US" sz="4400" i="0" b="0" strike="noStrike">
              <a:solidFill>
                <a:srgbClr val="000000"/>
              </a:solidFill>
              <a:latin typeface="ADLaM Display" charset="0"/>
              <a:ea typeface="ADLaM Display" charset="0"/>
              <a:cs typeface="ADLaM Display" charset="0"/>
            </a:endParaRPr>
          </a:p>
        </p:txBody>
      </p:sp>
      <p:sp>
        <p:nvSpPr>
          <p:cNvPr id="34" name="TextBox 9"/>
          <p:cNvSpPr txBox="1">
            <a:spLocks/>
          </p:cNvSpPr>
          <p:nvPr/>
        </p:nvSpPr>
        <p:spPr>
          <a:xfrm rot="0">
            <a:off x="10299700" y="9677400"/>
            <a:ext cx="7880350" cy="534035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김창윤</a:t>
            </a:r>
            <a:r>
              <a:rPr lang="en-US" altLang="ko-KR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, </a:t>
            </a: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박현재</a:t>
            </a:r>
            <a:r>
              <a:rPr lang="en-US" altLang="ko-KR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, </a:t>
            </a: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정충교</a:t>
            </a:r>
            <a:r>
              <a:rPr lang="en-US" altLang="ko-KR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, </a:t>
            </a: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김영신</a:t>
            </a:r>
            <a:r>
              <a:rPr lang="en-US" altLang="ko-KR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, </a:t>
            </a: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김지훈</a:t>
            </a:r>
            <a:endParaRPr lang="ko-KR" altLang="en-US" sz="3200">
              <a:solidFill>
                <a:srgbClr val="000000"/>
              </a:solidFill>
              <a:latin typeface="Noto Sans KR Medium" charset="0"/>
              <a:ea typeface="Noto Sans KR Medium" charset="0"/>
            </a:endParaRPr>
          </a:p>
        </p:txBody>
      </p:sp>
      <p:sp>
        <p:nvSpPr>
          <p:cNvPr id="36" name="TextBox 9"/>
          <p:cNvSpPr txBox="1">
            <a:spLocks/>
          </p:cNvSpPr>
          <p:nvPr/>
        </p:nvSpPr>
        <p:spPr>
          <a:xfrm rot="0">
            <a:off x="762000" y="6051550"/>
            <a:ext cx="3658235" cy="318135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3200">
                <a:solidFill>
                  <a:srgbClr val="000000"/>
                </a:solidFill>
                <a:latin typeface="Noto Sans KR Medium" charset="0"/>
                <a:ea typeface="Noto Sans KR Medium" charset="0"/>
              </a:rPr>
              <a:t>휴먼교육센터</a:t>
            </a:r>
            <a:endParaRPr lang="ko-KR" altLang="en-US" sz="3200">
              <a:solidFill>
                <a:srgbClr val="000000"/>
              </a:solidFill>
              <a:latin typeface="Noto Sans KR Medium" charset="0"/>
              <a:ea typeface="Noto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2D39-60E2-8519-7F3F-E15EC213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C15B4D-C37E-FB64-2E5E-762C9066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BB7828-FF00-9C01-500B-CF5F8EC5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" y="876300"/>
            <a:ext cx="18257896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9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pic>
        <p:nvPicPr>
          <p:cNvPr id="5" name="그림 4" descr="도표, 라인, 텍스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ABB205-4FEB-2A25-1458-8F457F18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/>
          <a:stretch>
            <a:fillRect/>
          </a:stretch>
        </p:blipFill>
        <p:spPr>
          <a:xfrm>
            <a:off x="712205" y="-1"/>
            <a:ext cx="17575796" cy="10287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31EBB1-B86B-4F82-CA18-C7BF00443E08}"/>
              </a:ext>
            </a:extLst>
          </p:cNvPr>
          <p:cNvSpPr/>
          <p:nvPr/>
        </p:nvSpPr>
        <p:spPr>
          <a:xfrm>
            <a:off x="712205" y="952500"/>
            <a:ext cx="4316996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0600" y="1104900"/>
            <a:ext cx="4495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상태</a:t>
            </a:r>
            <a:r>
              <a:rPr lang="en-US" sz="48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48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다이어그램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B1AF42E0-B2FD-D5D6-36FB-61D2DB826828}"/>
              </a:ext>
            </a:extLst>
          </p:cNvPr>
          <p:cNvSpPr txBox="1"/>
          <p:nvPr/>
        </p:nvSpPr>
        <p:spPr>
          <a:xfrm>
            <a:off x="990600" y="2705100"/>
            <a:ext cx="106045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134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ERD</a:t>
            </a:r>
            <a:endParaRPr lang="en-US" sz="134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9053835-D9CD-5D32-EF8C-A663FD623EC2}"/>
              </a:ext>
            </a:extLst>
          </p:cNvPr>
          <p:cNvSpPr txBox="1"/>
          <p:nvPr/>
        </p:nvSpPr>
        <p:spPr>
          <a:xfrm>
            <a:off x="990600" y="5181600"/>
            <a:ext cx="96012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Entity-Relationship Diagram</a:t>
            </a:r>
            <a:endParaRPr lang="en-US" sz="3400" b="0" i="0" u="none" strike="noStrik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0E7AF3-FCB3-884F-67C7-87423CA1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99" y="-1"/>
            <a:ext cx="11341101" cy="102870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1C1774-2F29-BB0E-BFEF-2C6AE740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9" y="0"/>
            <a:ext cx="14035082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63F841-513B-FC1E-FDB8-AD05C030E1E5}"/>
              </a:ext>
            </a:extLst>
          </p:cNvPr>
          <p:cNvSpPr/>
          <p:nvPr/>
        </p:nvSpPr>
        <p:spPr>
          <a:xfrm>
            <a:off x="838201" y="952500"/>
            <a:ext cx="4038599" cy="1045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0600" y="931583"/>
            <a:ext cx="1551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요구사항정의서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3848100"/>
            <a:ext cx="126746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34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화면결과</a:t>
            </a:r>
            <a:endParaRPr lang="ko-KR" sz="134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DFA1837-15FB-1B39-5459-C6CB42C275B5}"/>
              </a:ext>
            </a:extLst>
          </p:cNvPr>
          <p:cNvSpPr txBox="1"/>
          <p:nvPr/>
        </p:nvSpPr>
        <p:spPr>
          <a:xfrm>
            <a:off x="990600" y="2705100"/>
            <a:ext cx="5687460" cy="977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sz="5400" b="0" i="0" u="none" strike="noStrike" dirty="0" err="1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TwoGether</a:t>
            </a:r>
            <a:endParaRPr lang="ko-KR" sz="5400" b="0" i="0" u="none" strike="noStrike" dirty="0">
              <a:solidFill>
                <a:srgbClr val="000000"/>
              </a:solidFill>
              <a:latin typeface="ADLaM Display" panose="02010000000000000000" pitchFamily="2" charset="0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0536E6-BC64-E12A-548F-05FFE2A11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607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FCAEB60-B128-FF4E-FCCB-202E8326A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19005"/>
              </p:ext>
            </p:extLst>
          </p:nvPr>
        </p:nvGraphicFramePr>
        <p:xfrm>
          <a:off x="13901420" y="1789648"/>
          <a:ext cx="3929380" cy="264054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17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페이지 설명​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022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버튼 눌렀을 시 로그인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모달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창 띄울 수 있는 기능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​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C0F9C354-005D-83D8-25F2-E6D044E7446F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 전 </a:t>
            </a:r>
            <a:r>
              <a:rPr lang="en-US" altLang="ko-KR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87DC1C-815B-5425-D499-4037CC61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796922"/>
            <a:ext cx="12742174" cy="775139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D4B7FE-BD5A-D836-DBAF-3D7DAC6DE48A}"/>
              </a:ext>
            </a:extLst>
          </p:cNvPr>
          <p:cNvSpPr/>
          <p:nvPr/>
        </p:nvSpPr>
        <p:spPr>
          <a:xfrm>
            <a:off x="4419600" y="3560763"/>
            <a:ext cx="638321" cy="5210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8BBE27-FBED-1DFE-D7F6-A7BBBD481BF2}"/>
              </a:ext>
            </a:extLst>
          </p:cNvPr>
          <p:cNvSpPr/>
          <p:nvPr/>
        </p:nvSpPr>
        <p:spPr>
          <a:xfrm>
            <a:off x="5486400" y="7658100"/>
            <a:ext cx="638321" cy="5210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ea typeface="맑은 고딕"/>
              </a:rPr>
              <a:t>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CBEC18-C7F6-69DA-D7F2-7C4AD85DFAF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7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DF307-C424-E1BA-838F-86A70F3A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8B8065-234D-4A36-7A5C-821BD0DF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240560"/>
            <a:ext cx="7310551" cy="85159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218EB88-B473-EE4B-BBD8-735118E5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607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BE4BCD45-13A6-B434-BC03-C5021ED6B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81897"/>
              </p:ext>
            </p:extLst>
          </p:nvPr>
        </p:nvGraphicFramePr>
        <p:xfrm>
          <a:off x="13624193" y="1240560"/>
          <a:ext cx="3929380" cy="43601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74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96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</a:t>
                      </a:r>
                      <a:r>
                        <a:rPr lang="ko-KR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가 일치 할 시 로그인 기능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​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일치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 로그인 후 화면으로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구글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,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카카오 아이디로 로그인 가능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857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id/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pw찾기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이용약관을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볼 수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있는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모달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창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뜨기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전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버튼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5A3147-C844-A3C5-9DBB-BE1C5A26E451}"/>
              </a:ext>
            </a:extLst>
          </p:cNvPr>
          <p:cNvSpPr/>
          <p:nvPr/>
        </p:nvSpPr>
        <p:spPr>
          <a:xfrm>
            <a:off x="6139979" y="299316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6031A51-3E00-54BB-CA68-B6FFBA3E47A5}"/>
              </a:ext>
            </a:extLst>
          </p:cNvPr>
          <p:cNvSpPr/>
          <p:nvPr/>
        </p:nvSpPr>
        <p:spPr>
          <a:xfrm>
            <a:off x="9603322" y="717914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ea typeface="맑은 고딕"/>
              </a:rPr>
              <a:t>2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FED531-AC32-25EA-6D24-BD82C366A07F}"/>
              </a:ext>
            </a:extLst>
          </p:cNvPr>
          <p:cNvSpPr/>
          <p:nvPr/>
        </p:nvSpPr>
        <p:spPr>
          <a:xfrm>
            <a:off x="5867400" y="599450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3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83FF0D-5C40-582E-537A-712F61EA9B8E}"/>
              </a:ext>
            </a:extLst>
          </p:cNvPr>
          <p:cNvSpPr/>
          <p:nvPr/>
        </p:nvSpPr>
        <p:spPr>
          <a:xfrm>
            <a:off x="9861949" y="52506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ea typeface="맑은 고딕"/>
              </a:rPr>
              <a:t>2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E00AE0-7F3D-A8EF-4C2E-6BA8B8CC07BA}"/>
              </a:ext>
            </a:extLst>
          </p:cNvPr>
          <p:cNvSpPr/>
          <p:nvPr/>
        </p:nvSpPr>
        <p:spPr>
          <a:xfrm>
            <a:off x="6835456" y="717932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2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49E8131-366F-043C-26EF-FCC3D571BAD9}"/>
              </a:ext>
            </a:extLst>
          </p:cNvPr>
          <p:cNvSpPr txBox="1"/>
          <p:nvPr/>
        </p:nvSpPr>
        <p:spPr>
          <a:xfrm>
            <a:off x="969025" y="530510"/>
            <a:ext cx="16184850" cy="10333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 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모달창</a:t>
            </a:r>
            <a:endParaRPr lang="en-US" altLang="ko-KR" sz="4000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3013A1-847E-0D44-AC46-1480B12FC33B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23BB4-D8F3-05AE-8E08-29E33A09548B}"/>
              </a:ext>
            </a:extLst>
          </p:cNvPr>
          <p:cNvSpPr/>
          <p:nvPr/>
        </p:nvSpPr>
        <p:spPr>
          <a:xfrm>
            <a:off x="6269420" y="6241420"/>
            <a:ext cx="4486537" cy="690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5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778E-9332-2518-F670-E0B7DA2FA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51BBA0D-0940-5234-0075-CD71F4E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547" y="4119208"/>
            <a:ext cx="6577924" cy="50246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B5DF1A-45E1-80B0-D536-D3026D2B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4" y="1750998"/>
            <a:ext cx="5747709" cy="7392850"/>
          </a:xfrm>
          <a:prstGeom prst="rect">
            <a:avLst/>
          </a:prstGeom>
        </p:spPr>
      </p:pic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70124240-61F4-7FDB-063D-8F51FC332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77941"/>
              </p:ext>
            </p:extLst>
          </p:nvPr>
        </p:nvGraphicFramePr>
        <p:xfrm>
          <a:off x="13892455" y="1750998"/>
          <a:ext cx="3929380" cy="73662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20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9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입력 후 중복확인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입력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확인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 입력 후 인증코드 전송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닉네임 중복확인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이름 입력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239948"/>
                  </a:ext>
                </a:extLst>
              </a:tr>
              <a:tr h="994117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프로필 이미지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,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자기소개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선택 사항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32273"/>
                  </a:ext>
                </a:extLst>
              </a:tr>
              <a:tr h="149182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이용약관 동의</a:t>
                      </a:r>
                      <a:endParaRPr lang="en-US" altLang="ko-KR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마케팅 정보 수집 동의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선택사항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795431"/>
                  </a:ext>
                </a:extLst>
              </a:tr>
              <a:tr h="994117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최종 회원가입 버튼</a:t>
                      </a:r>
                      <a:endParaRPr lang="en-US" altLang="ko-KR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238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F2090FE6-DD31-78F6-71E6-23EB82919EA9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 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모달창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전체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A3A0F5-31DC-7729-2193-7E8022CD8C98}"/>
              </a:ext>
            </a:extLst>
          </p:cNvPr>
          <p:cNvSpPr/>
          <p:nvPr/>
        </p:nvSpPr>
        <p:spPr>
          <a:xfrm>
            <a:off x="696446" y="247741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E105A0-CBF6-569D-E126-14BCD8086752}"/>
              </a:ext>
            </a:extLst>
          </p:cNvPr>
          <p:cNvSpPr/>
          <p:nvPr/>
        </p:nvSpPr>
        <p:spPr>
          <a:xfrm>
            <a:off x="706385" y="663415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3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9FD124-D806-6B7A-F51E-5D7B78E4DC0B}"/>
              </a:ext>
            </a:extLst>
          </p:cNvPr>
          <p:cNvSpPr/>
          <p:nvPr/>
        </p:nvSpPr>
        <p:spPr>
          <a:xfrm>
            <a:off x="696446" y="408968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ea typeface="맑은 고딕"/>
              </a:rPr>
              <a:t>2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FB78A4-F5FB-C20E-262A-3F8F854D4CE8}"/>
              </a:ext>
            </a:extLst>
          </p:cNvPr>
          <p:cNvSpPr/>
          <p:nvPr/>
        </p:nvSpPr>
        <p:spPr>
          <a:xfrm>
            <a:off x="706385" y="824642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474EC4-CFA8-1BC8-C3EA-CCF5BF108EF1}"/>
              </a:ext>
            </a:extLst>
          </p:cNvPr>
          <p:cNvSpPr/>
          <p:nvPr/>
        </p:nvSpPr>
        <p:spPr>
          <a:xfrm>
            <a:off x="6827935" y="433758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>
              <a:ea typeface="맑은 고딕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789A87-E562-2A24-7248-23BD357A84AE}"/>
              </a:ext>
            </a:extLst>
          </p:cNvPr>
          <p:cNvSpPr/>
          <p:nvPr/>
        </p:nvSpPr>
        <p:spPr>
          <a:xfrm>
            <a:off x="6827934" y="575269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>
              <a:ea typeface="맑은 고딕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75F5CEF-D04C-CBBE-2E00-843E0A95E3A2}"/>
              </a:ext>
            </a:extLst>
          </p:cNvPr>
          <p:cNvSpPr/>
          <p:nvPr/>
        </p:nvSpPr>
        <p:spPr>
          <a:xfrm>
            <a:off x="6827933" y="697451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>
              <a:ea typeface="맑은 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CFAE78A-2C1F-6059-73A2-0B0C1CB82F87}"/>
              </a:ext>
            </a:extLst>
          </p:cNvPr>
          <p:cNvSpPr/>
          <p:nvPr/>
        </p:nvSpPr>
        <p:spPr>
          <a:xfrm>
            <a:off x="6815822" y="794843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>
              <a:ea typeface="맑은 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083D12-C0A8-54FA-A48F-6CAD55FA3206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A49913-24C9-0AFE-6B9E-F69D1578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93" t="58807" r="16363" b="32668"/>
          <a:stretch>
            <a:fillRect/>
          </a:stretch>
        </p:blipFill>
        <p:spPr>
          <a:xfrm>
            <a:off x="6953547" y="1751393"/>
            <a:ext cx="5047511" cy="7260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F47756-A7C2-F997-5C73-EA087FFE25B1}"/>
              </a:ext>
            </a:extLst>
          </p:cNvPr>
          <p:cNvSpPr/>
          <p:nvPr/>
        </p:nvSpPr>
        <p:spPr>
          <a:xfrm>
            <a:off x="7360979" y="1750998"/>
            <a:ext cx="1122981" cy="675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3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8BA11-E052-5300-FFD0-AD59ACE7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6B0D080-3DCA-838C-1E56-E7B1AD1C7B5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아이디 중복확인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4E622B-5AAC-A7DF-5129-7CDFA200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50997"/>
            <a:ext cx="8784575" cy="38535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674E1E-00E4-538B-D875-E17E76BD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982725"/>
            <a:ext cx="6781800" cy="429143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81A174-D629-2F99-E280-5D8536DA98FE}"/>
              </a:ext>
            </a:extLst>
          </p:cNvPr>
          <p:cNvSpPr/>
          <p:nvPr/>
        </p:nvSpPr>
        <p:spPr>
          <a:xfrm>
            <a:off x="4876800" y="199567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AEA4EB-54F6-890D-2265-C214EAC90452}"/>
              </a:ext>
            </a:extLst>
          </p:cNvPr>
          <p:cNvSpPr/>
          <p:nvPr/>
        </p:nvSpPr>
        <p:spPr>
          <a:xfrm>
            <a:off x="3957592" y="342985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ADFE91-7A1E-9118-CFAB-4DA14086A20B}"/>
              </a:ext>
            </a:extLst>
          </p:cNvPr>
          <p:cNvSpPr/>
          <p:nvPr/>
        </p:nvSpPr>
        <p:spPr>
          <a:xfrm>
            <a:off x="2198043" y="475673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EDFF5A-F139-044E-CEF3-147EA284EFF0}"/>
              </a:ext>
            </a:extLst>
          </p:cNvPr>
          <p:cNvSpPr/>
          <p:nvPr/>
        </p:nvSpPr>
        <p:spPr>
          <a:xfrm>
            <a:off x="3412435" y="675279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F616E924-EFCF-3BBC-6782-615F89889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42575"/>
              </p:ext>
            </p:extLst>
          </p:nvPr>
        </p:nvGraphicFramePr>
        <p:xfrm>
          <a:off x="13684566" y="1509284"/>
          <a:ext cx="3929380" cy="5915578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87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입력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기존 회원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중복 확인 버튼 클릭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8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존재시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이미 사용중인 아이디입니다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출력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  <a:tr h="2996279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아래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SQL 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문을 실행하여 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해당 아이디가 존재하는지를 확인한다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SELECT </a:t>
                      </a:r>
                      <a:r>
                        <a:rPr lang="en-US" altLang="ko-KR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login_id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FROM </a:t>
                      </a:r>
                      <a:r>
                        <a:rPr lang="en-US" altLang="ko-KR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th_user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WHERE </a:t>
                      </a:r>
                      <a:r>
                        <a:rPr lang="en-US" altLang="ko-KR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login_id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= '</a:t>
                      </a:r>
                      <a:r>
                        <a:rPr lang="ko-KR" altLang="en-US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입력된아이디</a:t>
                      </a:r>
                      <a:r>
                        <a:rPr lang="en-US" altLang="ko-KR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';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5336B38-5303-EEB1-F8F7-645F9C0C38AC}"/>
              </a:ext>
            </a:extLst>
          </p:cNvPr>
          <p:cNvSpPr/>
          <p:nvPr/>
        </p:nvSpPr>
        <p:spPr>
          <a:xfrm>
            <a:off x="3957592" y="5925073"/>
            <a:ext cx="6781800" cy="40952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6EF031-4716-87D1-7C86-30F1A405F8EE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0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03FB6-7505-16F5-1455-4C559907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47B3D48-8EAD-E835-9A4D-EF33575F3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54808"/>
              </p:ext>
            </p:extLst>
          </p:nvPr>
        </p:nvGraphicFramePr>
        <p:xfrm>
          <a:off x="13681695" y="1507627"/>
          <a:ext cx="3929380" cy="37510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87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중복 없는 경우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사용가능한 아이디입니다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비밀번호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8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자 미만일 경우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비밀번호는 최소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8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자 이상이어야 합니다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“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출력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8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 이상 시 동일 비밀번호 확인 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683D084B-C88D-52B0-0277-568C633EA93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확인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65808-1A12-23B1-4850-4201CDC0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2418660"/>
            <a:ext cx="5753965" cy="46393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9B01CF-1895-6337-29BA-445EE011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18660"/>
            <a:ext cx="5363323" cy="46393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78E36-E7F1-C7E1-C741-C48B5AB1C137}"/>
              </a:ext>
            </a:extLst>
          </p:cNvPr>
          <p:cNvSpPr/>
          <p:nvPr/>
        </p:nvSpPr>
        <p:spPr>
          <a:xfrm>
            <a:off x="1295400" y="449042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A0A8B2-9CF7-C241-8AB2-44EB2032D7E4}"/>
              </a:ext>
            </a:extLst>
          </p:cNvPr>
          <p:cNvSpPr/>
          <p:nvPr/>
        </p:nvSpPr>
        <p:spPr>
          <a:xfrm>
            <a:off x="2514600" y="586480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514DA4-F2A6-3273-8A8B-5166D92E4394}"/>
              </a:ext>
            </a:extLst>
          </p:cNvPr>
          <p:cNvSpPr/>
          <p:nvPr/>
        </p:nvSpPr>
        <p:spPr>
          <a:xfrm>
            <a:off x="9126862" y="611270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C13FBE-1C8F-2F92-83FF-87940F85DBE5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8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A2A9-8F56-ED7A-E4BB-45660097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347BC70B-E8A4-8B44-46EB-15AE19565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F99D4AE-69F1-E451-13CD-BCCB3CA206EA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목차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4F1DF5-56F2-AEE9-A6F1-93DEA9B9C3C9}"/>
              </a:ext>
            </a:extLst>
          </p:cNvPr>
          <p:cNvGrpSpPr/>
          <p:nvPr/>
        </p:nvGrpSpPr>
        <p:grpSpPr>
          <a:xfrm>
            <a:off x="10096624" y="1987550"/>
            <a:ext cx="5143376" cy="7460172"/>
            <a:chOff x="10020972" y="1922316"/>
            <a:chExt cx="5143376" cy="746017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F1F2D7-447F-9AA9-D815-0AB077B8B8CE}"/>
                </a:ext>
              </a:extLst>
            </p:cNvPr>
            <p:cNvSpPr txBox="1"/>
            <p:nvPr/>
          </p:nvSpPr>
          <p:spPr>
            <a:xfrm>
              <a:off x="10020972" y="1922316"/>
              <a:ext cx="5027855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팀 소개</a:t>
              </a:r>
              <a:endParaRPr lang="ko-KR" sz="3600" b="0" i="0" u="none" strike="noStrike" dirty="0">
                <a:solidFill>
                  <a:srgbClr val="000000"/>
                </a:solidFill>
                <a:latin typeface="ADLaM Display" panose="02010000000000000000" pitchFamily="2" charset="0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D5FB255-E5EB-D733-EB58-3F748C56FD43}"/>
                </a:ext>
              </a:extLst>
            </p:cNvPr>
            <p:cNvSpPr txBox="1"/>
            <p:nvPr/>
          </p:nvSpPr>
          <p:spPr>
            <a:xfrm>
              <a:off x="10058399" y="2697590"/>
              <a:ext cx="5027855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2. </a:t>
              </a:r>
              <a:r>
                <a:rPr lang="ko-KR" altLang="en-US" sz="3600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프로젝트 개요</a:t>
              </a:r>
              <a:endParaRPr lang="en-US" altLang="ko-KR" sz="3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04BCD83-0C94-78B4-751C-C5C20024181E}"/>
                </a:ext>
              </a:extLst>
            </p:cNvPr>
            <p:cNvSpPr txBox="1"/>
            <p:nvPr/>
          </p:nvSpPr>
          <p:spPr>
            <a:xfrm>
              <a:off x="10058400" y="4250870"/>
              <a:ext cx="5027855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4.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사용</a:t>
              </a: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기술</a:t>
              </a: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스</a:t>
              </a:r>
              <a:r>
                <a:rPr lang="ko-KR" alt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택</a:t>
              </a:r>
              <a:endParaRPr lang="en-US" altLang="ko-KR" sz="3600" b="0" i="0" u="none" strike="noStrike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419F2D8-33A1-3D5D-C578-225D2E52F628}"/>
                </a:ext>
              </a:extLst>
            </p:cNvPr>
            <p:cNvSpPr txBox="1"/>
            <p:nvPr/>
          </p:nvSpPr>
          <p:spPr>
            <a:xfrm>
              <a:off x="10058398" y="5024531"/>
              <a:ext cx="49530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5. WBS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9D988A9-0C68-7992-F233-52E910662B83}"/>
                </a:ext>
              </a:extLst>
            </p:cNvPr>
            <p:cNvSpPr txBox="1"/>
            <p:nvPr/>
          </p:nvSpPr>
          <p:spPr>
            <a:xfrm>
              <a:off x="10046248" y="8123384"/>
              <a:ext cx="51181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9. </a:t>
              </a:r>
              <a:r>
                <a:rPr lang="ko-KR" alt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화면결과</a:t>
              </a:r>
              <a:endParaRPr lang="ko-KR" sz="3600" b="0" i="0" u="none" strike="noStrike" dirty="0">
                <a:solidFill>
                  <a:srgbClr val="000000"/>
                </a:solidFill>
                <a:latin typeface="ADLaM Display" panose="02010000000000000000" pitchFamily="2" charset="0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72E208-7700-EC1D-7A6F-5E180D1383F3}"/>
                </a:ext>
              </a:extLst>
            </p:cNvPr>
            <p:cNvSpPr txBox="1"/>
            <p:nvPr/>
          </p:nvSpPr>
          <p:spPr>
            <a:xfrm>
              <a:off x="10032998" y="8899888"/>
              <a:ext cx="51181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10. </a:t>
              </a:r>
              <a:r>
                <a:rPr lang="ko-KR" alt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소감</a:t>
              </a:r>
              <a:endParaRPr lang="ko-KR" sz="3600" b="0" i="0" u="none" strike="noStrike" dirty="0">
                <a:solidFill>
                  <a:srgbClr val="000000"/>
                </a:solidFill>
                <a:latin typeface="ADLaM Display" panose="02010000000000000000" pitchFamily="2" charset="0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3A7622F6-1B1E-A540-4FF6-C26349AEC388}"/>
                </a:ext>
              </a:extLst>
            </p:cNvPr>
            <p:cNvSpPr txBox="1"/>
            <p:nvPr/>
          </p:nvSpPr>
          <p:spPr>
            <a:xfrm>
              <a:off x="10058398" y="6571853"/>
              <a:ext cx="5067301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7. ERD</a:t>
              </a: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DBA9D08B-6C43-7440-743D-02DBF3BCD034}"/>
                </a:ext>
              </a:extLst>
            </p:cNvPr>
            <p:cNvSpPr txBox="1"/>
            <p:nvPr/>
          </p:nvSpPr>
          <p:spPr>
            <a:xfrm>
              <a:off x="10058398" y="7345514"/>
              <a:ext cx="50800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8.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요구사항</a:t>
              </a: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정의서</a:t>
              </a: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4FC9273B-38E4-B34A-6A82-7BF8B0794F8A}"/>
                </a:ext>
              </a:extLst>
            </p:cNvPr>
            <p:cNvSpPr txBox="1"/>
            <p:nvPr/>
          </p:nvSpPr>
          <p:spPr>
            <a:xfrm>
              <a:off x="10046248" y="5798192"/>
              <a:ext cx="5067301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6.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상태</a:t>
              </a: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ko-KR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다이어그램</a:t>
              </a: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F898A9E6-87B4-79A0-1247-7B173A526843}"/>
                </a:ext>
              </a:extLst>
            </p:cNvPr>
            <p:cNvSpPr txBox="1"/>
            <p:nvPr/>
          </p:nvSpPr>
          <p:spPr>
            <a:xfrm>
              <a:off x="10058398" y="3477209"/>
              <a:ext cx="5027855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3. </a:t>
              </a:r>
              <a:r>
                <a:rPr lang="ko-KR" altLang="en-US" sz="3600" b="0" i="0" u="none" strike="noStrike" dirty="0">
                  <a:solidFill>
                    <a:srgbClr val="000000"/>
                  </a:solidFill>
                  <a:latin typeface="ADLaM Display" panose="02010000000000000000" pitchFamily="2" charset="0"/>
                  <a:ea typeface="Noto Sans KR" panose="020B0200000000000000" pitchFamily="50" charset="-127"/>
                  <a:cs typeface="ADLaM Display" panose="02010000000000000000" pitchFamily="2" charset="0"/>
                </a:rPr>
                <a:t>메뉴 구조도</a:t>
              </a:r>
              <a:endParaRPr lang="ko-KR" sz="3600" b="0" i="0" u="none" strike="noStrike" dirty="0">
                <a:solidFill>
                  <a:srgbClr val="000000"/>
                </a:solidFill>
                <a:latin typeface="ADLaM Display" panose="02010000000000000000" pitchFamily="2" charset="0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249AD6-FA36-FD09-3F83-59BE6CF1E948}"/>
              </a:ext>
            </a:extLst>
          </p:cNvPr>
          <p:cNvCxnSpPr>
            <a:cxnSpLocks/>
          </p:cNvCxnSpPr>
          <p:nvPr/>
        </p:nvCxnSpPr>
        <p:spPr>
          <a:xfrm>
            <a:off x="9221273" y="2059296"/>
            <a:ext cx="0" cy="2779404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1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42EC-215C-B49C-BAE2-5EBAF642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77A16C3C-27FB-1272-6FA1-E5D2149BC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077510"/>
              </p:ext>
            </p:extLst>
          </p:nvPr>
        </p:nvGraphicFramePr>
        <p:xfrm>
          <a:off x="13658504" y="1943481"/>
          <a:ext cx="3929380" cy="271434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 입력 후 인증코드 전송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이메일 인증코드 확인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0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인증코드 입력 후 이메일 인증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6F07626C-BF8D-DAB9-987D-0EED079028CE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이메일 인증코드 전송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A5C9-F39B-9804-DD1A-832251A5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5" y="1943481"/>
            <a:ext cx="6296625" cy="1823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5B6B42-22FD-AAC4-7779-10B60C48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76947"/>
            <a:ext cx="8698664" cy="1000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D0FBD0-153D-E0B9-DA25-A85D2106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277678"/>
            <a:ext cx="7112144" cy="427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F087E4-B86F-9466-2A86-8B13DDB14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844" y="1943481"/>
            <a:ext cx="6334931" cy="18230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EBD203-956E-8523-8931-10EFC0FFF179}"/>
              </a:ext>
            </a:extLst>
          </p:cNvPr>
          <p:cNvSpPr/>
          <p:nvPr/>
        </p:nvSpPr>
        <p:spPr>
          <a:xfrm>
            <a:off x="676925" y="266588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E95C9AA-92FE-6B6B-CB2A-8D8E5A7CB9F3}"/>
              </a:ext>
            </a:extLst>
          </p:cNvPr>
          <p:cNvSpPr/>
          <p:nvPr/>
        </p:nvSpPr>
        <p:spPr>
          <a:xfrm>
            <a:off x="7930227" y="314715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EA4EC4-000B-23C8-4FDE-57938EDFD7AC}"/>
              </a:ext>
            </a:extLst>
          </p:cNvPr>
          <p:cNvSpPr/>
          <p:nvPr/>
        </p:nvSpPr>
        <p:spPr>
          <a:xfrm>
            <a:off x="1336801" y="5431939"/>
            <a:ext cx="7502399" cy="41163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048829-2141-B847-07B6-EFF5B20C52A4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459182-CAC0-C80A-9866-361684570DF3}"/>
              </a:ext>
            </a:extLst>
          </p:cNvPr>
          <p:cNvSpPr/>
          <p:nvPr/>
        </p:nvSpPr>
        <p:spPr>
          <a:xfrm>
            <a:off x="1515677" y="515810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71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04836-249C-6E28-80AA-F9667246C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F9E2111-0DC6-C2B4-14EE-1D736B56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93449"/>
              </p:ext>
            </p:extLst>
          </p:nvPr>
        </p:nvGraphicFramePr>
        <p:xfrm>
          <a:off x="13868400" y="2186129"/>
          <a:ext cx="3929380" cy="66727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14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831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닉네임 중복확인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857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이름 입력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48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프로필 이미지 첨부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선택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  <a:tr h="67148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자기소개 입력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선택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899928"/>
                  </a:ext>
                </a:extLst>
              </a:tr>
              <a:tr h="1072077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약관 동의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필수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),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마케팅 수신동의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선택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76271"/>
                  </a:ext>
                </a:extLst>
              </a:tr>
              <a:tr h="586094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회원가입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296315"/>
                  </a:ext>
                </a:extLst>
              </a:tr>
              <a:tr h="60041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회원가입 완료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알림창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548648"/>
                  </a:ext>
                </a:extLst>
              </a:tr>
              <a:tr h="98141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입력된 정보 반영된  마이페이지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‘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 정보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’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출력 확인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29606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D2003E3B-D617-4ABF-5372-D6B7180A717C}"/>
              </a:ext>
            </a:extLst>
          </p:cNvPr>
          <p:cNvSpPr txBox="1"/>
          <p:nvPr/>
        </p:nvSpPr>
        <p:spPr>
          <a:xfrm>
            <a:off x="967701" y="738672"/>
            <a:ext cx="16316999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프로필 반영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26A61-98F1-A003-2AEB-1AB1A374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2186129"/>
            <a:ext cx="5331046" cy="66060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B0C79C-14C1-EB24-BD57-7F586AEA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63" y="4270214"/>
            <a:ext cx="7173326" cy="511563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7603A2C-0FCD-BE85-04A2-61753FB69BDB}"/>
              </a:ext>
            </a:extLst>
          </p:cNvPr>
          <p:cNvSpPr/>
          <p:nvPr/>
        </p:nvSpPr>
        <p:spPr>
          <a:xfrm>
            <a:off x="969025" y="2781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2C4E5A-5995-21EF-863A-DE8D1F55B1FD}"/>
              </a:ext>
            </a:extLst>
          </p:cNvPr>
          <p:cNvSpPr/>
          <p:nvPr/>
        </p:nvSpPr>
        <p:spPr>
          <a:xfrm>
            <a:off x="967701" y="424814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EE9619-8BD9-2A97-349C-98A4D08CD7A6}"/>
              </a:ext>
            </a:extLst>
          </p:cNvPr>
          <p:cNvSpPr/>
          <p:nvPr/>
        </p:nvSpPr>
        <p:spPr>
          <a:xfrm>
            <a:off x="753433" y="524125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CCFBA1-AF25-7929-1983-E5B9F5B184E8}"/>
              </a:ext>
            </a:extLst>
          </p:cNvPr>
          <p:cNvSpPr/>
          <p:nvPr/>
        </p:nvSpPr>
        <p:spPr>
          <a:xfrm>
            <a:off x="926621" y="633223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08033A5-FA5C-59A8-779D-C013569BF09A}"/>
              </a:ext>
            </a:extLst>
          </p:cNvPr>
          <p:cNvSpPr/>
          <p:nvPr/>
        </p:nvSpPr>
        <p:spPr>
          <a:xfrm>
            <a:off x="864876" y="720541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B54727-C562-A1D6-F2B7-44AB039F8562}"/>
              </a:ext>
            </a:extLst>
          </p:cNvPr>
          <p:cNvSpPr/>
          <p:nvPr/>
        </p:nvSpPr>
        <p:spPr>
          <a:xfrm>
            <a:off x="1632128" y="778673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8B702-CAE1-5C6E-D69F-4CF7FB46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63" y="2186129"/>
            <a:ext cx="5487166" cy="192431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D1D27A-F7E8-04A5-9E66-7878F2A66DF6}"/>
              </a:ext>
            </a:extLst>
          </p:cNvPr>
          <p:cNvSpPr/>
          <p:nvPr/>
        </p:nvSpPr>
        <p:spPr>
          <a:xfrm>
            <a:off x="6552057" y="202636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9686D4-02D4-F56F-28AA-FC2150623329}"/>
              </a:ext>
            </a:extLst>
          </p:cNvPr>
          <p:cNvSpPr/>
          <p:nvPr/>
        </p:nvSpPr>
        <p:spPr>
          <a:xfrm>
            <a:off x="8714089" y="51435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519A1D-37C6-2FE7-AFE8-910D73067448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8EEFBA-21F0-328E-E0A3-3A3D3E076D28}"/>
              </a:ext>
            </a:extLst>
          </p:cNvPr>
          <p:cNvCxnSpPr>
            <a:cxnSpLocks/>
          </p:cNvCxnSpPr>
          <p:nvPr/>
        </p:nvCxnSpPr>
        <p:spPr>
          <a:xfrm>
            <a:off x="2362200" y="5639302"/>
            <a:ext cx="6553200" cy="102819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86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7534B-DDA8-583F-BF34-094AE9B1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33A623FB-3D8C-5A0D-CB6D-6E59EF173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17642"/>
              </p:ext>
            </p:extLst>
          </p:nvPr>
        </p:nvGraphicFramePr>
        <p:xfrm>
          <a:off x="13868400" y="2186128"/>
          <a:ext cx="3929380" cy="41003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이메일로 인증코드 전송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이메일로 인증코드 확인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0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입력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663139"/>
                  </a:ext>
                </a:extLst>
              </a:tr>
              <a:tr h="6600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새 비밀번호 입력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,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확인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899928"/>
                  </a:ext>
                </a:extLst>
              </a:tr>
              <a:tr h="72597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비밀번호 변경 완료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76271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83927DB2-C24D-1AD7-C123-E9932D6937CB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변경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5C963-5DF6-8C30-CAED-E5C8C1B7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19" y="3355018"/>
            <a:ext cx="5353797" cy="2305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40DF31-5B5C-A145-BD89-E2465E9F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637" y="245184"/>
            <a:ext cx="5199424" cy="3351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8439F2-172A-8A96-3253-630DC9B6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19" y="6033834"/>
            <a:ext cx="5353797" cy="3376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6ED81C-2C72-E654-6641-86E715CE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53" y="3771900"/>
            <a:ext cx="5344271" cy="34199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AD54FD-F6E6-B22C-6003-AE8E81666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253" y="7367280"/>
            <a:ext cx="5344270" cy="287768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4EEB98-1982-F737-8501-8D3143D2C23F}"/>
              </a:ext>
            </a:extLst>
          </p:cNvPr>
          <p:cNvSpPr/>
          <p:nvPr/>
        </p:nvSpPr>
        <p:spPr>
          <a:xfrm>
            <a:off x="696446" y="450770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E0B1B1B-1A22-725F-3AB0-CB6E28DDB6F5}"/>
              </a:ext>
            </a:extLst>
          </p:cNvPr>
          <p:cNvSpPr/>
          <p:nvPr/>
        </p:nvSpPr>
        <p:spPr>
          <a:xfrm>
            <a:off x="696446" y="750493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CF38C80-A928-77B4-DD18-CF9465A5F4CC}"/>
              </a:ext>
            </a:extLst>
          </p:cNvPr>
          <p:cNvSpPr/>
          <p:nvPr/>
        </p:nvSpPr>
        <p:spPr>
          <a:xfrm>
            <a:off x="7451637" y="541224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744B8D-CE21-CC3E-4C42-12681E670BFB}"/>
              </a:ext>
            </a:extLst>
          </p:cNvPr>
          <p:cNvSpPr/>
          <p:nvPr/>
        </p:nvSpPr>
        <p:spPr>
          <a:xfrm>
            <a:off x="7724215" y="790986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448359-40B3-01A4-282E-C67D378895D2}"/>
              </a:ext>
            </a:extLst>
          </p:cNvPr>
          <p:cNvSpPr/>
          <p:nvPr/>
        </p:nvSpPr>
        <p:spPr>
          <a:xfrm>
            <a:off x="7405251" y="268575"/>
            <a:ext cx="5344269" cy="3295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42A5EF3-B4A0-CEEF-29EF-C38E1BF56935}"/>
              </a:ext>
            </a:extLst>
          </p:cNvPr>
          <p:cNvSpPr/>
          <p:nvPr/>
        </p:nvSpPr>
        <p:spPr>
          <a:xfrm>
            <a:off x="7132674" y="33044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D24588-B063-27D4-FBFE-663FB75D31F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1D60E0-420A-1EBC-0A47-D48277A58C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593" t="58807" r="16363" b="32668"/>
          <a:stretch>
            <a:fillRect/>
          </a:stretch>
        </p:blipFill>
        <p:spPr>
          <a:xfrm>
            <a:off x="1018725" y="2186128"/>
            <a:ext cx="5345986" cy="7689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AE4C2F-0B73-0DEB-98BE-7FC5E3D52CDF}"/>
              </a:ext>
            </a:extLst>
          </p:cNvPr>
          <p:cNvSpPr/>
          <p:nvPr/>
        </p:nvSpPr>
        <p:spPr>
          <a:xfrm>
            <a:off x="2870071" y="2198020"/>
            <a:ext cx="1778129" cy="675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D8590-0B5A-CC63-E3E4-3A6E465E9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62E6225-935F-CEF5-BF65-B47024AFD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844553"/>
              </p:ext>
            </p:extLst>
          </p:nvPr>
        </p:nvGraphicFramePr>
        <p:xfrm>
          <a:off x="13868400" y="2186128"/>
          <a:ext cx="3929380" cy="205428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이용약관 내용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확인 후 닫기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B1B74420-3CD6-D158-17BF-660374A11E78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이용약관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C9C698-43D4-C1F0-83B3-3F0FE38B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2476500"/>
            <a:ext cx="7680880" cy="7444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FAD28B-4C04-EED7-5F17-A55ABFBB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95" y="1334472"/>
            <a:ext cx="8330190" cy="820557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278C26-2D51-4094-D9B5-50ADDF9373D2}"/>
              </a:ext>
            </a:extLst>
          </p:cNvPr>
          <p:cNvSpPr/>
          <p:nvPr/>
        </p:nvSpPr>
        <p:spPr>
          <a:xfrm>
            <a:off x="7620000" y="839697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3FCC55-5DD0-3840-49DF-C7BF6E45373E}"/>
              </a:ext>
            </a:extLst>
          </p:cNvPr>
          <p:cNvSpPr/>
          <p:nvPr/>
        </p:nvSpPr>
        <p:spPr>
          <a:xfrm>
            <a:off x="1219200" y="27725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719980-6C9F-9874-DC01-729E3C81A6DB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A67B38F-2006-2840-BAD8-0A152850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272" t="58807" r="16363" b="32668"/>
          <a:stretch>
            <a:fillRect/>
          </a:stretch>
        </p:blipFill>
        <p:spPr>
          <a:xfrm>
            <a:off x="969024" y="1594116"/>
            <a:ext cx="3744815" cy="7689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8F664E-5022-DEB0-56C7-D901BD8535C6}"/>
              </a:ext>
            </a:extLst>
          </p:cNvPr>
          <p:cNvSpPr/>
          <p:nvPr/>
        </p:nvSpPr>
        <p:spPr>
          <a:xfrm>
            <a:off x="3200400" y="1640627"/>
            <a:ext cx="1320929" cy="675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7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F862-2D66-EB86-381D-A78D964C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3BF943-FD21-361C-8B80-12EB2A71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648AB45-6A60-C121-ACB7-160F6651D8B0}"/>
              </a:ext>
            </a:extLst>
          </p:cNvPr>
          <p:cNvSpPr txBox="1"/>
          <p:nvPr/>
        </p:nvSpPr>
        <p:spPr>
          <a:xfrm>
            <a:off x="1012175" y="1340867"/>
            <a:ext cx="16281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2D2D2D"/>
                </a:solidFill>
                <a:ea typeface="Pretendard ExtraBold"/>
              </a:rPr>
              <a:t>About Signup</a:t>
            </a:r>
            <a:endParaRPr lang="ko-KR" sz="44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8D95DB2-E50D-21C0-7159-48651AC6BB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31410"/>
            <a:ext cx="16281400" cy="8115300"/>
          </a:xfrm>
          <a:prstGeom prst="rect">
            <a:avLst/>
          </a:prstGeom>
          <a:effectLst>
            <a:outerShdw blurRad="556992" dist="115053" dir="19620000">
              <a:srgbClr val="2D2D2D">
                <a:alpha val="14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BA9BDFD-78C9-EE98-C636-DE87CBF817FE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0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sp>
        <p:nvSpPr>
          <p:cNvPr id="89" name="TextBox 9">
            <a:extLst>
              <a:ext uri="{FF2B5EF4-FFF2-40B4-BE49-F238E27FC236}">
                <a16:creationId xmlns:a16="http://schemas.microsoft.com/office/drawing/2014/main" id="{146A66CD-6A4B-021A-CF8B-E3AF630F20A4}"/>
              </a:ext>
            </a:extLst>
          </p:cNvPr>
          <p:cNvSpPr txBox="1"/>
          <p:nvPr/>
        </p:nvSpPr>
        <p:spPr>
          <a:xfrm>
            <a:off x="9557851" y="7096199"/>
            <a:ext cx="2496000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6.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정보 조회 후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OracleDB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저장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조회</a:t>
            </a:r>
          </a:p>
        </p:txBody>
      </p:sp>
      <p:pic>
        <p:nvPicPr>
          <p:cNvPr id="10" name="그림 9" descr="그래픽, 다채로움, 원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9D2013-3157-1D40-35E6-F5DD9A6C90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89" y="2908300"/>
            <a:ext cx="1528541" cy="156210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50F4DD-B9F7-0C36-3ECE-0531C4943E64}"/>
              </a:ext>
            </a:extLst>
          </p:cNvPr>
          <p:cNvGrpSpPr/>
          <p:nvPr/>
        </p:nvGrpSpPr>
        <p:grpSpPr>
          <a:xfrm>
            <a:off x="2287580" y="4053820"/>
            <a:ext cx="9601676" cy="5928380"/>
            <a:chOff x="2287580" y="4053820"/>
            <a:chExt cx="9601676" cy="5928380"/>
          </a:xfrm>
        </p:grpSpPr>
        <p:pic>
          <p:nvPicPr>
            <p:cNvPr id="6" name="Picture 39">
              <a:extLst>
                <a:ext uri="{FF2B5EF4-FFF2-40B4-BE49-F238E27FC236}">
                  <a16:creationId xmlns:a16="http://schemas.microsoft.com/office/drawing/2014/main" id="{63C6C6F9-065C-8179-9C9F-715434AE9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87580" y="5394979"/>
              <a:ext cx="1524000" cy="1788160"/>
            </a:xfrm>
            <a:prstGeom prst="rect">
              <a:avLst/>
            </a:prstGeom>
          </p:spPr>
        </p:pic>
        <p:pic>
          <p:nvPicPr>
            <p:cNvPr id="7" name="Picture 19">
              <a:extLst>
                <a:ext uri="{FF2B5EF4-FFF2-40B4-BE49-F238E27FC236}">
                  <a16:creationId xmlns:a16="http://schemas.microsoft.com/office/drawing/2014/main" id="{E72924A9-FFFA-1F3C-CA1D-CBC9F0C3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4889" y="5515947"/>
              <a:ext cx="3164367" cy="1546225"/>
            </a:xfrm>
            <a:prstGeom prst="rect">
              <a:avLst/>
            </a:prstGeom>
          </p:spPr>
        </p:pic>
        <p:pic>
          <p:nvPicPr>
            <p:cNvPr id="8" name="Picture 30">
              <a:extLst>
                <a:ext uri="{FF2B5EF4-FFF2-40B4-BE49-F238E27FC236}">
                  <a16:creationId xmlns:a16="http://schemas.microsoft.com/office/drawing/2014/main" id="{39FF0542-E848-3FC0-311A-920A80B1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209" y="8420100"/>
              <a:ext cx="3111500" cy="1562100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661C2A6-0E22-9D57-1EC2-EC922BD91316}"/>
                </a:ext>
              </a:extLst>
            </p:cNvPr>
            <p:cNvCxnSpPr/>
            <p:nvPr/>
          </p:nvCxnSpPr>
          <p:spPr>
            <a:xfrm>
              <a:off x="7651189" y="4219697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7EE5ACB-3CA2-3C38-011A-D8435AA184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810489" y="405382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48183AC-19C2-BC3F-660F-83B506F963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0232" y="417956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87B7DBA-229F-41AC-1B21-699296FDCD9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33591" y="425576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23BE223-0F62-F7BD-9F89-9D8BA3CA61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7630" y="7536585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55F9EDE-2471-7D4C-5BF8-961FE81668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75260" y="7688985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2E9BB76-6B75-A01D-73F9-4B351666FA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1120" y="6141978"/>
              <a:ext cx="2027678" cy="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D00128C-16FB-144C-B584-DF1FC1FC4D2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410201" y="6362697"/>
              <a:ext cx="2027678" cy="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2" name="TextBox 9">
            <a:extLst>
              <a:ext uri="{FF2B5EF4-FFF2-40B4-BE49-F238E27FC236}">
                <a16:creationId xmlns:a16="http://schemas.microsoft.com/office/drawing/2014/main" id="{9A88523D-3E9B-A3FA-A286-63953B1E5C4B}"/>
              </a:ext>
            </a:extLst>
          </p:cNvPr>
          <p:cNvSpPr txBox="1"/>
          <p:nvPr/>
        </p:nvSpPr>
        <p:spPr>
          <a:xfrm>
            <a:off x="2730982" y="4249441"/>
            <a:ext cx="2755418" cy="436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구글 로그인 요청</a:t>
            </a: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54319E52-C480-5816-FA02-88738F307E39}"/>
              </a:ext>
            </a:extLst>
          </p:cNvPr>
          <p:cNvSpPr txBox="1"/>
          <p:nvPr/>
        </p:nvSpPr>
        <p:spPr>
          <a:xfrm>
            <a:off x="4533112" y="4935241"/>
            <a:ext cx="2755418" cy="436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 전달</a:t>
            </a: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B57E3946-0CC9-42F5-093C-8E2E2D31283E}"/>
              </a:ext>
            </a:extLst>
          </p:cNvPr>
          <p:cNvSpPr txBox="1"/>
          <p:nvPr/>
        </p:nvSpPr>
        <p:spPr>
          <a:xfrm>
            <a:off x="4986750" y="5600700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 →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전송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55263C07-DC0B-05B9-239E-1769C9BB0927}"/>
              </a:ext>
            </a:extLst>
          </p:cNvPr>
          <p:cNvSpPr txBox="1"/>
          <p:nvPr/>
        </p:nvSpPr>
        <p:spPr>
          <a:xfrm>
            <a:off x="8534400" y="4276799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코드로 구글에 토큰 요청</a:t>
            </a: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2E0C8B14-8926-B166-6781-3C39C679B11E}"/>
              </a:ext>
            </a:extLst>
          </p:cNvPr>
          <p:cNvSpPr txBox="1"/>
          <p:nvPr/>
        </p:nvSpPr>
        <p:spPr>
          <a:xfrm>
            <a:off x="6274282" y="4962599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액세스 토큰 전달</a:t>
            </a:r>
          </a:p>
        </p:txBody>
      </p:sp>
      <p:sp>
        <p:nvSpPr>
          <p:cNvPr id="91" name="TextBox 9">
            <a:extLst>
              <a:ext uri="{FF2B5EF4-FFF2-40B4-BE49-F238E27FC236}">
                <a16:creationId xmlns:a16="http://schemas.microsoft.com/office/drawing/2014/main" id="{204F5462-2187-F98D-F117-505FCF969B6B}"/>
              </a:ext>
            </a:extLst>
          </p:cNvPr>
          <p:cNvSpPr txBox="1"/>
          <p:nvPr/>
        </p:nvSpPr>
        <p:spPr>
          <a:xfrm>
            <a:off x="4902470" y="6515100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생성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or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토큰 리턴</a:t>
            </a: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B0CBBEDD-F814-E111-856E-C2CCEA4B4B1B}"/>
              </a:ext>
            </a:extLst>
          </p:cNvPr>
          <p:cNvSpPr txBox="1"/>
          <p:nvPr/>
        </p:nvSpPr>
        <p:spPr>
          <a:xfrm>
            <a:off x="1664171" y="7400999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토큰을 메모리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스토리지에 저장  </a:t>
            </a:r>
          </a:p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or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세션 기반으로 인증 유지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0E39219-8E1D-322E-F9BE-B36C5CDB5D9E}"/>
              </a:ext>
            </a:extLst>
          </p:cNvPr>
          <p:cNvSpPr/>
          <p:nvPr/>
        </p:nvSpPr>
        <p:spPr>
          <a:xfrm>
            <a:off x="12348153" y="3695700"/>
            <a:ext cx="4580183" cy="62084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1D4AEF3-3308-C96E-291D-54BF87AC5ABB}"/>
              </a:ext>
            </a:extLst>
          </p:cNvPr>
          <p:cNvSpPr txBox="1"/>
          <p:nvPr/>
        </p:nvSpPr>
        <p:spPr>
          <a:xfrm>
            <a:off x="12703643" y="4053820"/>
            <a:ext cx="3998315" cy="55846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사용자는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화면에서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Google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 버튼 클릭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OAuth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서버로 인증 요청 → 인증 코드 발급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인증 코드를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Boot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서버로 전달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Boot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이 인증 코드를 가지고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Access Token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구글에 요청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Access Token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바탕으로 사용자 정보를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구글로부터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받아옴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받은 사용자 정보는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OracleDB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저장하거나 조회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신규 회원이면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INSERT,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기존이면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SELECT).</a:t>
            </a:r>
          </a:p>
          <a:p>
            <a:pPr>
              <a:lnSpc>
                <a:spcPts val="2300"/>
              </a:lnSpc>
            </a:pP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백엔드는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세션 생성 또는 단순 로그인 완료 응답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로그인 상태를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localStorage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memory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저장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(→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이후 요청 시 인증 상태 유지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기반이면 브라우저 쿠키 자동 포함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FFC22CA-9FB0-10B9-C90D-45A1008B0DBE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구글 로그인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13359A-F2B0-AB2C-D3D0-1B4DB704C9FB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760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2657-AD00-5AFF-7970-BAA46E36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0E26315E-BF40-93DB-95AD-A03C67254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34742"/>
              </p:ext>
            </p:extLst>
          </p:nvPr>
        </p:nvGraphicFramePr>
        <p:xfrm>
          <a:off x="13868400" y="2186128"/>
          <a:ext cx="3929380" cy="2765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구글 로그인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구글 계정 선택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/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비밀번호 입력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로그인 성공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117570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53AF2BC8-F231-F0DE-44AC-7E0210A0192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구글 로그인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899B4-413D-4DBA-DA12-38E275EE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866899"/>
            <a:ext cx="8060743" cy="4114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CB362-2F6D-DD21-EACA-DF44B24E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97" y="6340973"/>
            <a:ext cx="8060744" cy="2629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166D71-30C2-B15C-C994-75D082A1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16" y="1866899"/>
            <a:ext cx="4372085" cy="44106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53ACE8-D929-4983-F5C3-7E2D07A08AC9}"/>
              </a:ext>
            </a:extLst>
          </p:cNvPr>
          <p:cNvSpPr/>
          <p:nvPr/>
        </p:nvSpPr>
        <p:spPr>
          <a:xfrm>
            <a:off x="1828800" y="5295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66AEF0D-3023-FB2A-113C-42E0702E5429}"/>
              </a:ext>
            </a:extLst>
          </p:cNvPr>
          <p:cNvSpPr/>
          <p:nvPr/>
        </p:nvSpPr>
        <p:spPr>
          <a:xfrm>
            <a:off x="9047814" y="269924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DA22CE-19CC-1998-24F7-08E6CE3DB6BA}"/>
              </a:ext>
            </a:extLst>
          </p:cNvPr>
          <p:cNvSpPr/>
          <p:nvPr/>
        </p:nvSpPr>
        <p:spPr>
          <a:xfrm>
            <a:off x="7162800" y="6515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5D9DE6-A6D7-8996-CC4E-2A44CD693060}"/>
              </a:ext>
            </a:extLst>
          </p:cNvPr>
          <p:cNvSpPr/>
          <p:nvPr/>
        </p:nvSpPr>
        <p:spPr>
          <a:xfrm>
            <a:off x="5562600" y="1866899"/>
            <a:ext cx="8034241" cy="4114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3D61E0-8E2B-6170-81EB-C1CCC037DA53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C11C7-8283-2232-F63A-7D71959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5BA554-0550-93B3-7A0D-D40C0CE5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0C2F487-E022-573C-1EEF-D7E37FAF685C}"/>
              </a:ext>
            </a:extLst>
          </p:cNvPr>
          <p:cNvSpPr txBox="1"/>
          <p:nvPr/>
        </p:nvSpPr>
        <p:spPr>
          <a:xfrm>
            <a:off x="1012175" y="1340867"/>
            <a:ext cx="16281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2D2D2D"/>
                </a:solidFill>
                <a:ea typeface="Pretendard ExtraBold"/>
              </a:rPr>
              <a:t>About Signup</a:t>
            </a:r>
            <a:endParaRPr lang="ko-KR" sz="44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1F1430-E33B-C5F2-617A-F699E931A7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31410"/>
            <a:ext cx="16281400" cy="8115300"/>
          </a:xfrm>
          <a:prstGeom prst="rect">
            <a:avLst/>
          </a:prstGeom>
          <a:effectLst>
            <a:outerShdw blurRad="556992" dist="115053" dir="19620000">
              <a:srgbClr val="2D2D2D">
                <a:alpha val="14000"/>
              </a:srgbClr>
            </a:outerShdw>
          </a:effec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25562250-3F92-DBDF-810E-5D6FFCA7D495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0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sp>
        <p:nvSpPr>
          <p:cNvPr id="89" name="TextBox 9">
            <a:extLst>
              <a:ext uri="{FF2B5EF4-FFF2-40B4-BE49-F238E27FC236}">
                <a16:creationId xmlns:a16="http://schemas.microsoft.com/office/drawing/2014/main" id="{5B1778DA-2E57-7B86-5742-70E5FEA076AB}"/>
              </a:ext>
            </a:extLst>
          </p:cNvPr>
          <p:cNvSpPr txBox="1"/>
          <p:nvPr/>
        </p:nvSpPr>
        <p:spPr>
          <a:xfrm>
            <a:off x="9271775" y="6927824"/>
            <a:ext cx="2496000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6.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정보 요청</a:t>
            </a: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38BB71DA-AA82-9AC7-9147-2BEE6878D436}"/>
              </a:ext>
            </a:extLst>
          </p:cNvPr>
          <p:cNvSpPr txBox="1"/>
          <p:nvPr/>
        </p:nvSpPr>
        <p:spPr>
          <a:xfrm>
            <a:off x="2387478" y="4397035"/>
            <a:ext cx="2755418" cy="436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카카오 로그인 요청</a:t>
            </a: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8C400425-7F78-095E-954F-16F045B3F174}"/>
              </a:ext>
            </a:extLst>
          </p:cNvPr>
          <p:cNvSpPr txBox="1"/>
          <p:nvPr/>
        </p:nvSpPr>
        <p:spPr>
          <a:xfrm>
            <a:off x="4563229" y="4970441"/>
            <a:ext cx="2755418" cy="436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 전달</a:t>
            </a: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2B6B8FD7-5BBE-7043-6BB6-60DFB4A0FCEF}"/>
              </a:ext>
            </a:extLst>
          </p:cNvPr>
          <p:cNvSpPr txBox="1"/>
          <p:nvPr/>
        </p:nvSpPr>
        <p:spPr>
          <a:xfrm>
            <a:off x="5046512" y="5592676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 →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전송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54D062BF-772D-90AD-2004-0D8060255D4C}"/>
              </a:ext>
            </a:extLst>
          </p:cNvPr>
          <p:cNvSpPr txBox="1"/>
          <p:nvPr/>
        </p:nvSpPr>
        <p:spPr>
          <a:xfrm>
            <a:off x="8472460" y="4210625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코드로 카카오에 토큰 요청</a:t>
            </a: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FAAB3049-8A3C-AC5A-542B-6F522CF00D2A}"/>
              </a:ext>
            </a:extLst>
          </p:cNvPr>
          <p:cNvSpPr txBox="1"/>
          <p:nvPr/>
        </p:nvSpPr>
        <p:spPr>
          <a:xfrm>
            <a:off x="6116668" y="4968990"/>
            <a:ext cx="2945918" cy="4095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액세스 토큰 전달</a:t>
            </a:r>
          </a:p>
        </p:txBody>
      </p:sp>
      <p:sp>
        <p:nvSpPr>
          <p:cNvPr id="91" name="TextBox 9">
            <a:extLst>
              <a:ext uri="{FF2B5EF4-FFF2-40B4-BE49-F238E27FC236}">
                <a16:creationId xmlns:a16="http://schemas.microsoft.com/office/drawing/2014/main" id="{F4B712D0-CCA9-DD2C-8903-8488C3F83A44}"/>
              </a:ext>
            </a:extLst>
          </p:cNvPr>
          <p:cNvSpPr txBox="1"/>
          <p:nvPr/>
        </p:nvSpPr>
        <p:spPr>
          <a:xfrm>
            <a:off x="8291216" y="8353444"/>
            <a:ext cx="2945918" cy="639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7.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OracleDB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사용자 정보 저장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조회</a:t>
            </a: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7136340F-E3EF-50FC-1CAF-6D8689A3CC50}"/>
              </a:ext>
            </a:extLst>
          </p:cNvPr>
          <p:cNvSpPr txBox="1"/>
          <p:nvPr/>
        </p:nvSpPr>
        <p:spPr>
          <a:xfrm>
            <a:off x="4983604" y="6590497"/>
            <a:ext cx="2945918" cy="436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생성 또는 로그인 응답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1980717-5019-7372-4E0C-28C79BF89BB0}"/>
              </a:ext>
            </a:extLst>
          </p:cNvPr>
          <p:cNvSpPr/>
          <p:nvPr/>
        </p:nvSpPr>
        <p:spPr>
          <a:xfrm>
            <a:off x="12348153" y="3390900"/>
            <a:ext cx="4580183" cy="6513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C849ECF6-6411-71FC-28B2-FC758F95E38B}"/>
              </a:ext>
            </a:extLst>
          </p:cNvPr>
          <p:cNvSpPr txBox="1"/>
          <p:nvPr/>
        </p:nvSpPr>
        <p:spPr>
          <a:xfrm>
            <a:off x="12684790" y="3695701"/>
            <a:ext cx="3998315" cy="59178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화면에서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카카오 로그인 버튼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클릭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카카오 인증 서버로 인증 요청 →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 발급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인증 코드를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Boot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서버로 전달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Boot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이 인증 코드를 가지고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Access Token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요청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받은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Access Token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사용자 정보를 카카오로부터 요청함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닉네임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카카오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정보는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OracleDB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저장 또는 기존 유저 조회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신규면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INSERT,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기존이면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SELECT).</a:t>
            </a:r>
          </a:p>
          <a:p>
            <a:pPr>
              <a:lnSpc>
                <a:spcPts val="23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이후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생성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또는 단순 로그인 응답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반환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이를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localStorage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또는 메모리에 저장하고 인증 상태 유지</a:t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기반이면 브라우저 쿠키 자동 포함됨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B1952FB-ACC4-583C-D207-923D297D1C14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카카오톡 로그인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26AD30-027E-F544-3500-5160DE31B5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214" y="3041092"/>
            <a:ext cx="2556843" cy="928664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48415439-5F2B-A662-E616-3724273F7AE7}"/>
              </a:ext>
            </a:extLst>
          </p:cNvPr>
          <p:cNvSpPr txBox="1"/>
          <p:nvPr/>
        </p:nvSpPr>
        <p:spPr>
          <a:xfrm>
            <a:off x="1575170" y="7252055"/>
            <a:ext cx="2945918" cy="6953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토큰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or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 정보 저장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localStorage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memory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85494D-C359-7886-7756-5475CD6FA706}"/>
              </a:ext>
            </a:extLst>
          </p:cNvPr>
          <p:cNvGrpSpPr/>
          <p:nvPr/>
        </p:nvGrpSpPr>
        <p:grpSpPr>
          <a:xfrm>
            <a:off x="2251177" y="4060900"/>
            <a:ext cx="9601676" cy="5928380"/>
            <a:chOff x="2287580" y="4053820"/>
            <a:chExt cx="9601676" cy="5928380"/>
          </a:xfrm>
        </p:grpSpPr>
        <p:pic>
          <p:nvPicPr>
            <p:cNvPr id="39" name="Picture 39">
              <a:extLst>
                <a:ext uri="{FF2B5EF4-FFF2-40B4-BE49-F238E27FC236}">
                  <a16:creationId xmlns:a16="http://schemas.microsoft.com/office/drawing/2014/main" id="{4DC187A4-9D27-0B50-62D7-E89DA02E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87580" y="5394979"/>
              <a:ext cx="1524000" cy="1788160"/>
            </a:xfrm>
            <a:prstGeom prst="rect">
              <a:avLst/>
            </a:prstGeom>
          </p:spPr>
        </p:pic>
        <p:pic>
          <p:nvPicPr>
            <p:cNvPr id="40" name="Picture 19">
              <a:extLst>
                <a:ext uri="{FF2B5EF4-FFF2-40B4-BE49-F238E27FC236}">
                  <a16:creationId xmlns:a16="http://schemas.microsoft.com/office/drawing/2014/main" id="{F420D336-8200-FB26-85EF-6825B641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4889" y="5515947"/>
              <a:ext cx="3164367" cy="1546225"/>
            </a:xfrm>
            <a:prstGeom prst="rect">
              <a:avLst/>
            </a:prstGeom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447DEF68-544C-D9E4-E58F-ACB464CA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209" y="8420100"/>
              <a:ext cx="3111500" cy="1562100"/>
            </a:xfrm>
            <a:prstGeom prst="rect">
              <a:avLst/>
            </a:prstGeom>
          </p:spPr>
        </p:pic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7D689D-995D-AB40-33C6-8B8B3575C8EA}"/>
                </a:ext>
              </a:extLst>
            </p:cNvPr>
            <p:cNvCxnSpPr/>
            <p:nvPr/>
          </p:nvCxnSpPr>
          <p:spPr>
            <a:xfrm>
              <a:off x="7651189" y="4219697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3CBC04B-1732-F742-E571-418E1BACE84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810489" y="405382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F4BC410-B1A2-36A1-21F8-8274182DF0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0232" y="417956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A3062F7-5C10-5D3E-D9FA-A3D9A5784F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33591" y="4255760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9C76090-1172-C66D-A184-2B60D44A70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07630" y="7536585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81E5DF7-EE21-AF64-A5D8-2CD095D205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75260" y="7688985"/>
              <a:ext cx="1447800" cy="1242079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F779B7F-BF91-221B-7426-710427EC5A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1120" y="6141978"/>
              <a:ext cx="2027678" cy="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34C8B4A-C2C2-14C7-A744-A667C2DEC34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410201" y="6362697"/>
              <a:ext cx="2027678" cy="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FF08A9-E236-16CB-56FE-2888BDAACF5C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702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3D005-6AA0-4129-CB6B-1B15C288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C4976BC-513F-E51E-35DB-EADC7E023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94568"/>
              </p:ext>
            </p:extLst>
          </p:nvPr>
        </p:nvGraphicFramePr>
        <p:xfrm>
          <a:off x="13868400" y="2186128"/>
          <a:ext cx="3929380" cy="347736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4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카카오톡 아이디 비번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2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단계 인증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모바일 확인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정보제공동의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필수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로그인 성공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117570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CDAE5F8D-6575-50BD-195C-5C04D2DE26B5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카카오톡 로그인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FAE4F5-8EA8-17F1-A43A-A1516DC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67" y="1482779"/>
            <a:ext cx="4719607" cy="5565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2DF4A5-C9B1-3DA4-3E47-3E3C1436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272" y="1507626"/>
            <a:ext cx="5320797" cy="55657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5018D20-BCC6-27FD-86FA-8BB3F7611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43" y="7277100"/>
            <a:ext cx="6714827" cy="182770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D04EE6-254B-C05C-E759-17B187890A76}"/>
              </a:ext>
            </a:extLst>
          </p:cNvPr>
          <p:cNvSpPr/>
          <p:nvPr/>
        </p:nvSpPr>
        <p:spPr>
          <a:xfrm>
            <a:off x="969025" y="214589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38E8F7-6EA1-8154-6177-FE0D26B97795}"/>
              </a:ext>
            </a:extLst>
          </p:cNvPr>
          <p:cNvSpPr/>
          <p:nvPr/>
        </p:nvSpPr>
        <p:spPr>
          <a:xfrm>
            <a:off x="5569130" y="213130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3024D2-91C2-B295-FFD4-25FD5910B9BB}"/>
              </a:ext>
            </a:extLst>
          </p:cNvPr>
          <p:cNvSpPr/>
          <p:nvPr/>
        </p:nvSpPr>
        <p:spPr>
          <a:xfrm>
            <a:off x="2891391" y="721746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7D8C1E-A8F2-073A-DDB5-846AD3879E36}"/>
              </a:ext>
            </a:extLst>
          </p:cNvPr>
          <p:cNvSpPr/>
          <p:nvPr/>
        </p:nvSpPr>
        <p:spPr>
          <a:xfrm>
            <a:off x="880020" y="1574654"/>
            <a:ext cx="4524252" cy="5498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B6C8D6-BB1E-434B-D30C-38350F39E110}"/>
              </a:ext>
            </a:extLst>
          </p:cNvPr>
          <p:cNvSpPr/>
          <p:nvPr/>
        </p:nvSpPr>
        <p:spPr>
          <a:xfrm>
            <a:off x="5640200" y="1567262"/>
            <a:ext cx="4909333" cy="5498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DED9FC-7B84-CB0A-A849-EE7302AD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823" y="2627107"/>
            <a:ext cx="5210902" cy="72876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545C6-272C-5782-5DD7-7D06CE1627B8}"/>
              </a:ext>
            </a:extLst>
          </p:cNvPr>
          <p:cNvSpPr/>
          <p:nvPr/>
        </p:nvSpPr>
        <p:spPr>
          <a:xfrm>
            <a:off x="8549031" y="2603296"/>
            <a:ext cx="4934659" cy="7188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7184681-85D3-12D9-6E04-64F7ECB3E4E2}"/>
              </a:ext>
            </a:extLst>
          </p:cNvPr>
          <p:cNvSpPr/>
          <p:nvPr/>
        </p:nvSpPr>
        <p:spPr>
          <a:xfrm>
            <a:off x="8854283" y="406870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7A1DDA-92C1-47AA-F4CB-DAE952EBA892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04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A7DF-83ED-5847-18E6-8E04602D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F2B90E5-4527-B515-2318-5EB5F8FC8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8366"/>
              </p:ext>
            </p:extLst>
          </p:nvPr>
        </p:nvGraphicFramePr>
        <p:xfrm>
          <a:off x="13868400" y="2186128"/>
          <a:ext cx="3929380" cy="706876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8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174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LOCALR7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 시 홈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배너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슬라이드 화면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전국지도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/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도시별 버튼 클릭 시 해당 지역 지도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전체 및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12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도시 버튼 클릭 시 해당 도시 설명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117570"/>
                  </a:ext>
                </a:extLst>
              </a:tr>
              <a:tr h="54203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각 도시 문화 간단 소개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24248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 시 음식점 페이지 하단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514370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 시 스레드 페이지 하단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42078"/>
                  </a:ext>
                </a:extLst>
              </a:tr>
              <a:tr h="71154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로그인 후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user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닉네임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903205"/>
                  </a:ext>
                </a:extLst>
              </a:tr>
              <a:tr h="91923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로그아웃 버튼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로그인전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MAIN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화면으로 이동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641318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F85F640-5DEB-20E6-20EF-E2182E273AD5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 후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HOME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7A122-1A94-A5F5-4FE0-94CCAAE4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2095500"/>
            <a:ext cx="12753491" cy="760787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373F1B-2B25-408B-8711-7AE21C3B0574}"/>
              </a:ext>
            </a:extLst>
          </p:cNvPr>
          <p:cNvSpPr/>
          <p:nvPr/>
        </p:nvSpPr>
        <p:spPr>
          <a:xfrm>
            <a:off x="3276600" y="18475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FE28212-7133-7F67-7668-06D825C29063}"/>
              </a:ext>
            </a:extLst>
          </p:cNvPr>
          <p:cNvSpPr/>
          <p:nvPr/>
        </p:nvSpPr>
        <p:spPr>
          <a:xfrm>
            <a:off x="5105400" y="2552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01FEC5-1347-39EC-CAF5-454ACF16E1DB}"/>
              </a:ext>
            </a:extLst>
          </p:cNvPr>
          <p:cNvSpPr/>
          <p:nvPr/>
        </p:nvSpPr>
        <p:spPr>
          <a:xfrm>
            <a:off x="2286000" y="399667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E4A1D01-825E-DA3F-CF3A-79D03263C8AD}"/>
              </a:ext>
            </a:extLst>
          </p:cNvPr>
          <p:cNvSpPr/>
          <p:nvPr/>
        </p:nvSpPr>
        <p:spPr>
          <a:xfrm>
            <a:off x="6096000" y="381669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8B696-9C0C-5C77-F438-0652946A0C8F}"/>
              </a:ext>
            </a:extLst>
          </p:cNvPr>
          <p:cNvSpPr/>
          <p:nvPr/>
        </p:nvSpPr>
        <p:spPr>
          <a:xfrm>
            <a:off x="10027087" y="431249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00E6E5-BFCC-34BA-6061-E8E690F51026}"/>
              </a:ext>
            </a:extLst>
          </p:cNvPr>
          <p:cNvSpPr/>
          <p:nvPr/>
        </p:nvSpPr>
        <p:spPr>
          <a:xfrm>
            <a:off x="6197209" y="7200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62AC696-8845-E0D3-9473-B1D1AFCECD5B}"/>
              </a:ext>
            </a:extLst>
          </p:cNvPr>
          <p:cNvSpPr/>
          <p:nvPr/>
        </p:nvSpPr>
        <p:spPr>
          <a:xfrm>
            <a:off x="8854283" y="71694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51A45-1B06-7D94-13E6-0E36F2EC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33" y="6958168"/>
            <a:ext cx="4098918" cy="249121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20DDAB-2A6A-63B2-DE33-8F3C223EC810}"/>
              </a:ext>
            </a:extLst>
          </p:cNvPr>
          <p:cNvSpPr/>
          <p:nvPr/>
        </p:nvSpPr>
        <p:spPr>
          <a:xfrm>
            <a:off x="4323515" y="712831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D64B23-2518-4A34-B3FF-F7696D38F87A}"/>
              </a:ext>
            </a:extLst>
          </p:cNvPr>
          <p:cNvSpPr/>
          <p:nvPr/>
        </p:nvSpPr>
        <p:spPr>
          <a:xfrm>
            <a:off x="1874133" y="6958168"/>
            <a:ext cx="4098918" cy="2491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00E2E6-203A-ED5A-9252-1FD5D2FFFB63}"/>
              </a:ext>
            </a:extLst>
          </p:cNvPr>
          <p:cNvSpPr/>
          <p:nvPr/>
        </p:nvSpPr>
        <p:spPr>
          <a:xfrm>
            <a:off x="10353278" y="19382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0DA759-9ABB-86AB-F635-F22C6D97413B}"/>
              </a:ext>
            </a:extLst>
          </p:cNvPr>
          <p:cNvSpPr/>
          <p:nvPr/>
        </p:nvSpPr>
        <p:spPr>
          <a:xfrm>
            <a:off x="12496800" y="18475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167027-EF4B-CA23-1618-AAB7C2B1359F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1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BF6F3-C8D9-21C6-939D-1112600C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7D5E8577-0700-FA29-5885-F68FFF293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46998"/>
              </p:ext>
            </p:extLst>
          </p:nvPr>
        </p:nvGraphicFramePr>
        <p:xfrm>
          <a:off x="13792200" y="1962401"/>
          <a:ext cx="3929380" cy="43950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54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901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홈 화면 음식점 버튼 클릭 시 홈 화면 하단 음식점 페이지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60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 위치기반 지도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(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전국단위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)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 위치 아이콘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 위치 반경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1km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화면 시 지도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11757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 위치 반경 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10km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화면 시 지도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559864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22327882-D05E-040A-6C6B-FA1782B8574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위치기반 지도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36833-AEAB-CB95-7816-F28612BF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962401"/>
            <a:ext cx="6158851" cy="531227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15AE81-BBC8-2092-5A45-46818A36F3AB}"/>
              </a:ext>
            </a:extLst>
          </p:cNvPr>
          <p:cNvSpPr/>
          <p:nvPr/>
        </p:nvSpPr>
        <p:spPr>
          <a:xfrm>
            <a:off x="2731443" y="1790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F915E8-9EA0-AED0-2D3A-24E543A9C380}"/>
              </a:ext>
            </a:extLst>
          </p:cNvPr>
          <p:cNvSpPr/>
          <p:nvPr/>
        </p:nvSpPr>
        <p:spPr>
          <a:xfrm>
            <a:off x="1066800" y="376303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76A147-E16A-6E3F-B309-D11BADDA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51" y="1962401"/>
            <a:ext cx="6202157" cy="3633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100DA1-4552-0F41-2EF5-447F546E9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51" y="5727285"/>
            <a:ext cx="6214394" cy="363303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626F4B4-3AA6-ADEA-E08F-554191603257}"/>
              </a:ext>
            </a:extLst>
          </p:cNvPr>
          <p:cNvSpPr/>
          <p:nvPr/>
        </p:nvSpPr>
        <p:spPr>
          <a:xfrm>
            <a:off x="7913043" y="19806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A8BA02-8471-7F59-57B4-E746A1D8AF23}"/>
              </a:ext>
            </a:extLst>
          </p:cNvPr>
          <p:cNvSpPr/>
          <p:nvPr/>
        </p:nvSpPr>
        <p:spPr>
          <a:xfrm>
            <a:off x="3581400" y="5219700"/>
            <a:ext cx="9144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FFBA5-A310-8BCB-9791-66BF5E84760E}"/>
              </a:ext>
            </a:extLst>
          </p:cNvPr>
          <p:cNvSpPr/>
          <p:nvPr/>
        </p:nvSpPr>
        <p:spPr>
          <a:xfrm>
            <a:off x="9869529" y="3467100"/>
            <a:ext cx="9144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B5862-6228-6D7A-0F1F-47D1120A4A75}"/>
              </a:ext>
            </a:extLst>
          </p:cNvPr>
          <p:cNvSpPr/>
          <p:nvPr/>
        </p:nvSpPr>
        <p:spPr>
          <a:xfrm>
            <a:off x="9869529" y="7200900"/>
            <a:ext cx="9144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341BF4C-93B6-7DE9-5DE9-6D53147BD0FD}"/>
              </a:ext>
            </a:extLst>
          </p:cNvPr>
          <p:cNvSpPr/>
          <p:nvPr/>
        </p:nvSpPr>
        <p:spPr>
          <a:xfrm>
            <a:off x="3308821" y="48000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176185-C9DF-8D8E-A358-592E6A41C604}"/>
              </a:ext>
            </a:extLst>
          </p:cNvPr>
          <p:cNvSpPr/>
          <p:nvPr/>
        </p:nvSpPr>
        <p:spPr>
          <a:xfrm>
            <a:off x="9132243" y="55620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F95145-616D-CB55-8795-88B6D7225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79" y="5143500"/>
            <a:ext cx="1007403" cy="12925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D78753-4C26-04C8-12D4-DB17BA085A02}"/>
              </a:ext>
            </a:extLst>
          </p:cNvPr>
          <p:cNvSpPr/>
          <p:nvPr/>
        </p:nvSpPr>
        <p:spPr>
          <a:xfrm>
            <a:off x="4257816" y="5143499"/>
            <a:ext cx="1006266" cy="12925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9A2FA3-AAC8-E684-AB89-AD2135857731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  <a:effectLst/>
        </p:spPr>
      </p:pic>
      <p:sp>
        <p:nvSpPr>
          <p:cNvPr id="3" name="TextBox 3"/>
          <p:cNvSpPr txBox="1"/>
          <p:nvPr/>
        </p:nvSpPr>
        <p:spPr>
          <a:xfrm>
            <a:off x="1086597" y="895537"/>
            <a:ext cx="6189755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</a:t>
            </a:r>
            <a:r>
              <a:rPr 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48765" y="3660962"/>
            <a:ext cx="2266576" cy="3289300"/>
          </a:xfrm>
          <a:prstGeom prst="rect">
            <a:avLst/>
          </a:prstGeom>
          <a:effectLst/>
        </p:spPr>
      </p:pic>
      <p:sp>
        <p:nvSpPr>
          <p:cNvPr id="5" name="TextBox 5"/>
          <p:cNvSpPr txBox="1"/>
          <p:nvPr/>
        </p:nvSpPr>
        <p:spPr>
          <a:xfrm>
            <a:off x="418353" y="4914900"/>
            <a:ext cx="3365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</a:t>
            </a:r>
            <a:r>
              <a:rPr lang="en-US" alt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총괄</a:t>
            </a:r>
            <a:endParaRPr lang="ko-KR" sz="22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화면설계</a:t>
            </a:r>
            <a:r>
              <a:rPr lang="ko-KR" altLang="en-US" sz="22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및 편집</a:t>
            </a:r>
            <a:endParaRPr lang="ko-KR" sz="22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2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디자인</a:t>
            </a:r>
            <a:r>
              <a:rPr lang="en-US" altLang="ko-KR" sz="22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  <a:endParaRPr lang="ko-KR" sz="22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12" y="6924614"/>
            <a:ext cx="3505947" cy="8840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498415" y="3660962"/>
            <a:ext cx="2266576" cy="3289300"/>
          </a:xfrm>
          <a:prstGeom prst="rect">
            <a:avLst/>
          </a:prstGeom>
          <a:effectLst/>
        </p:spPr>
      </p:pic>
      <p:sp>
        <p:nvSpPr>
          <p:cNvPr id="11" name="TextBox 11"/>
          <p:cNvSpPr txBox="1"/>
          <p:nvPr/>
        </p:nvSpPr>
        <p:spPr>
          <a:xfrm>
            <a:off x="4495800" y="2342381"/>
            <a:ext cx="8839200" cy="7127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함께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떠나요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맛있고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따뜻한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endParaRPr lang="en-US" sz="40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6597" y="7962900"/>
            <a:ext cx="16746631" cy="13520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859"/>
              </a:lnSpc>
            </a:pP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동해안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번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국도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(Local)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따라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펼쳐지는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정보와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콘텐츠를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제공하는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밀착형</a:t>
            </a:r>
            <a:r>
              <a:rPr lang="en-US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3700" b="0" i="0" u="none" strike="noStrike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웹사이트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903" y="3696074"/>
            <a:ext cx="2921000" cy="952500"/>
          </a:xfrm>
          <a:prstGeom prst="rect">
            <a:avLst/>
          </a:prstGeom>
          <a:effectLst/>
        </p:spPr>
      </p:pic>
      <p:sp>
        <p:nvSpPr>
          <p:cNvPr id="14" name="TextBox 14"/>
          <p:cNvSpPr txBox="1"/>
          <p:nvPr/>
        </p:nvSpPr>
        <p:spPr>
          <a:xfrm>
            <a:off x="4158503" y="3911974"/>
            <a:ext cx="2971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박현재</a:t>
            </a:r>
            <a:r>
              <a:rPr lang="en-US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sz="2800" b="0" i="0" u="none" strike="noStrike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부팀장</a:t>
            </a:r>
            <a:r>
              <a:rPr lang="en-US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93403" y="4914900"/>
            <a:ext cx="33401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ERD</a:t>
            </a:r>
            <a:endParaRPr lang="ko-KR" sz="22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2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환경 구축</a:t>
            </a:r>
            <a:endParaRPr lang="en-US" altLang="ko-KR" sz="2200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  <a:endParaRPr lang="ko-KR" sz="22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010712" y="3660962"/>
            <a:ext cx="2266576" cy="3289300"/>
          </a:xfrm>
          <a:prstGeom prst="rect">
            <a:avLst/>
          </a:prstGeom>
          <a:effectLst/>
        </p:spPr>
      </p:pic>
      <p:sp>
        <p:nvSpPr>
          <p:cNvPr id="17" name="TextBox 17"/>
          <p:cNvSpPr txBox="1"/>
          <p:nvPr/>
        </p:nvSpPr>
        <p:spPr>
          <a:xfrm>
            <a:off x="7480300" y="4914900"/>
            <a:ext cx="3365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테이블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정의서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상태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다이어그램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527118" y="3660962"/>
            <a:ext cx="2266576" cy="3289300"/>
          </a:xfrm>
          <a:prstGeom prst="rect">
            <a:avLst/>
          </a:prstGeom>
          <a:effectLst/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606" y="3696074"/>
            <a:ext cx="2921000" cy="952500"/>
          </a:xfrm>
          <a:prstGeom prst="rect">
            <a:avLst/>
          </a:prstGeom>
          <a:effectLst/>
        </p:spPr>
      </p:pic>
      <p:sp>
        <p:nvSpPr>
          <p:cNvPr id="22" name="TextBox 22"/>
          <p:cNvSpPr txBox="1"/>
          <p:nvPr/>
        </p:nvSpPr>
        <p:spPr>
          <a:xfrm>
            <a:off x="11187206" y="3911974"/>
            <a:ext cx="2971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김지훈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22106" y="4914900"/>
            <a:ext cx="33401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WBS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요구사항정의서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058278" y="3663950"/>
            <a:ext cx="2260600" cy="3289300"/>
          </a:xfrm>
          <a:prstGeom prst="rect">
            <a:avLst/>
          </a:prstGeom>
          <a:effectLst/>
        </p:spPr>
      </p:pic>
      <p:sp>
        <p:nvSpPr>
          <p:cNvPr id="25" name="TextBox 25"/>
          <p:cNvSpPr txBox="1"/>
          <p:nvPr/>
        </p:nvSpPr>
        <p:spPr>
          <a:xfrm>
            <a:off x="14512178" y="4914900"/>
            <a:ext cx="3365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기초자료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조사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화면설계서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(PPT)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6596" y="6896100"/>
            <a:ext cx="3714003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B9005188-D8F1-1476-E2BA-BDBBC5D48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97" y="3696074"/>
            <a:ext cx="2921000" cy="952500"/>
          </a:xfrm>
          <a:prstGeom prst="rect">
            <a:avLst/>
          </a:prstGeom>
          <a:effectLst/>
        </p:spPr>
      </p:pic>
      <p:sp>
        <p:nvSpPr>
          <p:cNvPr id="7" name="TextBox 7"/>
          <p:cNvSpPr txBox="1"/>
          <p:nvPr/>
        </p:nvSpPr>
        <p:spPr>
          <a:xfrm>
            <a:off x="612215" y="3924674"/>
            <a:ext cx="2984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김창윤</a:t>
            </a:r>
            <a:r>
              <a:rPr lang="en-US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팀장</a:t>
            </a:r>
            <a:r>
              <a:rPr lang="en-US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FA9CB47A-9432-AE94-A5F9-DC0D1C07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0" y="3696074"/>
            <a:ext cx="2921000" cy="952500"/>
          </a:xfrm>
          <a:prstGeom prst="rect">
            <a:avLst/>
          </a:prstGeom>
          <a:effectLst/>
        </p:spPr>
      </p:pic>
      <p:sp>
        <p:nvSpPr>
          <p:cNvPr id="19" name="TextBox 19"/>
          <p:cNvSpPr txBox="1"/>
          <p:nvPr/>
        </p:nvSpPr>
        <p:spPr>
          <a:xfrm>
            <a:off x="7670800" y="3899274"/>
            <a:ext cx="2984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정충교</a:t>
            </a:r>
            <a:endParaRPr lang="ko-KR" sz="2800" b="0" i="0" u="none" strike="noStrike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A33644BA-42DD-9D25-2E3B-E4E251949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4428" y="3689350"/>
            <a:ext cx="2921000" cy="952500"/>
          </a:xfrm>
          <a:prstGeom prst="rect">
            <a:avLst/>
          </a:prstGeom>
          <a:effectLst/>
        </p:spPr>
      </p:pic>
      <p:sp>
        <p:nvSpPr>
          <p:cNvPr id="27" name="TextBox 27"/>
          <p:cNvSpPr txBox="1"/>
          <p:nvPr/>
        </p:nvSpPr>
        <p:spPr>
          <a:xfrm>
            <a:off x="14702678" y="3905250"/>
            <a:ext cx="2984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김영신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D3A6B25B-33B4-7A48-70A7-8C03C20CF059}"/>
              </a:ext>
            </a:extLst>
          </p:cNvPr>
          <p:cNvSpPr txBox="1"/>
          <p:nvPr/>
        </p:nvSpPr>
        <p:spPr>
          <a:xfrm>
            <a:off x="1086597" y="2083174"/>
            <a:ext cx="3714003" cy="977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sz="4400" b="0" i="0" u="none" strike="noStrike" dirty="0" err="1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TwoGether</a:t>
            </a:r>
            <a:endParaRPr lang="ko-KR" sz="4400" b="0" i="0" u="none" strike="noStrike" dirty="0">
              <a:solidFill>
                <a:srgbClr val="000000"/>
              </a:solidFill>
              <a:latin typeface="ADLaM Display" panose="02010000000000000000" pitchFamily="2" charset="0"/>
              <a:ea typeface="Pretendard Bold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7FD81-A8B0-3E8B-85A3-47EB6CBC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1056567-3AC7-A3FF-AED0-591F75241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99436"/>
              </p:ext>
            </p:extLst>
          </p:nvPr>
        </p:nvGraphicFramePr>
        <p:xfrm>
          <a:off x="13716000" y="1815240"/>
          <a:ext cx="3929380" cy="62659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162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홈 화면 음식점 클릭 시 하단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035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전체 카테고리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셀렉트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박스</a:t>
                      </a: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, 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전체 카테고리 선택 후 하위 카테고리 검색 가능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70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평점순 버튼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66806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댓글순 버튼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117570"/>
                  </a:ext>
                </a:extLst>
              </a:tr>
              <a:tr h="66806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음식점 이름 검색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720191"/>
                  </a:ext>
                </a:extLst>
              </a:tr>
              <a:tr h="7046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해당 목록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680648"/>
                  </a:ext>
                </a:extLst>
              </a:tr>
              <a:tr h="7046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페이지 이동 컨트롤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764346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208660D4-8991-9B35-5B1B-41A12E657A27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목록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914DFB-C4DE-0891-8AE0-206CF629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815240"/>
            <a:ext cx="11590723" cy="8221327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79E0A6-2F28-9BFD-C8C3-21BAA4238735}"/>
              </a:ext>
            </a:extLst>
          </p:cNvPr>
          <p:cNvSpPr/>
          <p:nvPr/>
        </p:nvSpPr>
        <p:spPr>
          <a:xfrm>
            <a:off x="6950632" y="15917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BBF8D1F-877F-8CFF-D005-22AACF5787F3}"/>
              </a:ext>
            </a:extLst>
          </p:cNvPr>
          <p:cNvSpPr/>
          <p:nvPr/>
        </p:nvSpPr>
        <p:spPr>
          <a:xfrm>
            <a:off x="10058400" y="15917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24440-6359-F64E-2C28-7D17E5C3CEA5}"/>
              </a:ext>
            </a:extLst>
          </p:cNvPr>
          <p:cNvSpPr/>
          <p:nvPr/>
        </p:nvSpPr>
        <p:spPr>
          <a:xfrm>
            <a:off x="12185155" y="15917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276AC-F37C-44D1-1E50-085EDDCFE3F2}"/>
              </a:ext>
            </a:extLst>
          </p:cNvPr>
          <p:cNvSpPr/>
          <p:nvPr/>
        </p:nvSpPr>
        <p:spPr>
          <a:xfrm>
            <a:off x="3441700" y="257200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C90AE6-BE69-22A8-459A-8BC389F15681}"/>
              </a:ext>
            </a:extLst>
          </p:cNvPr>
          <p:cNvSpPr/>
          <p:nvPr/>
        </p:nvSpPr>
        <p:spPr>
          <a:xfrm>
            <a:off x="1127700" y="387496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A7006F-5CCA-17CC-B4D5-AD3B2135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57" y="956486"/>
            <a:ext cx="2133898" cy="70494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066A0A-A708-A6A3-D48F-CC33FA43C9E9}"/>
              </a:ext>
            </a:extLst>
          </p:cNvPr>
          <p:cNvSpPr/>
          <p:nvPr/>
        </p:nvSpPr>
        <p:spPr>
          <a:xfrm>
            <a:off x="4027385" y="78700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D43F1E-561A-6325-04E3-EAF5FE3B7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0" y="9026776"/>
            <a:ext cx="3277057" cy="10097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A9ED9A-95CD-B286-0B05-7F9E5C283B0B}"/>
              </a:ext>
            </a:extLst>
          </p:cNvPr>
          <p:cNvSpPr/>
          <p:nvPr/>
        </p:nvSpPr>
        <p:spPr>
          <a:xfrm>
            <a:off x="12866601" y="877887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55DD1E-376B-D918-5A38-4251D5022C0A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0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EF87B-49CA-17CF-FE33-3C7FBC2A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92B89C7-2CF6-1103-03BD-A586CF7F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21"/>
          <a:stretch>
            <a:fillRect/>
          </a:stretch>
        </p:blipFill>
        <p:spPr>
          <a:xfrm>
            <a:off x="4339546" y="1830149"/>
            <a:ext cx="9235069" cy="4877481"/>
          </a:xfrm>
          <a:prstGeom prst="rect">
            <a:avLst/>
          </a:prstGeom>
        </p:spPr>
      </p:pic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456EC48-0C53-6C0F-C6FD-26C786D0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93463"/>
              </p:ext>
            </p:extLst>
          </p:nvPr>
        </p:nvGraphicFramePr>
        <p:xfrm>
          <a:off x="13716000" y="1815240"/>
          <a:ext cx="3929380" cy="29472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54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901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전체 카테고리 클릭 시 목록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셀렉트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박스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60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대분류 선택 시 해당 음식점 목록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80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소분류 선택 시 해당 음식점 목록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F99230A3-FF4F-40FA-F80C-880ABC146304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목록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카테고리별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0F36F-FF6C-B8C7-D549-4B783387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87"/>
          <a:stretch>
            <a:fillRect/>
          </a:stretch>
        </p:blipFill>
        <p:spPr>
          <a:xfrm>
            <a:off x="791197" y="1830149"/>
            <a:ext cx="3370521" cy="5048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BADD6F-AB58-8B63-8CB6-F40C394A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5137"/>
          <a:stretch>
            <a:fillRect/>
          </a:stretch>
        </p:blipFill>
        <p:spPr>
          <a:xfrm>
            <a:off x="5010445" y="6819219"/>
            <a:ext cx="8564170" cy="316366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ED8A09-06D5-E08E-2E27-A8F215F23B5E}"/>
              </a:ext>
            </a:extLst>
          </p:cNvPr>
          <p:cNvSpPr/>
          <p:nvPr/>
        </p:nvSpPr>
        <p:spPr>
          <a:xfrm>
            <a:off x="791197" y="194218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B6A1163-AC2C-8A5A-4AFC-B2DE54A4B88D}"/>
              </a:ext>
            </a:extLst>
          </p:cNvPr>
          <p:cNvSpPr/>
          <p:nvPr/>
        </p:nvSpPr>
        <p:spPr>
          <a:xfrm>
            <a:off x="8121124" y="161921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EF6C4-7016-603F-FD3C-3092C72838EF}"/>
              </a:ext>
            </a:extLst>
          </p:cNvPr>
          <p:cNvSpPr/>
          <p:nvPr/>
        </p:nvSpPr>
        <p:spPr>
          <a:xfrm>
            <a:off x="11868149" y="654503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2D72D-738F-1C21-DA5A-7C8D99E609F5}"/>
              </a:ext>
            </a:extLst>
          </p:cNvPr>
          <p:cNvSpPr/>
          <p:nvPr/>
        </p:nvSpPr>
        <p:spPr>
          <a:xfrm>
            <a:off x="11049000" y="5067300"/>
            <a:ext cx="2183457" cy="5334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CB13C2-676F-6F2A-2EDB-3B44A0B33201}"/>
              </a:ext>
            </a:extLst>
          </p:cNvPr>
          <p:cNvSpPr/>
          <p:nvPr/>
        </p:nvSpPr>
        <p:spPr>
          <a:xfrm>
            <a:off x="5486400" y="8877300"/>
            <a:ext cx="1676400" cy="457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524892-3A74-CB54-DBA3-DDDE3EB97ED3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24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317B-F76E-813A-ADA4-8CCB8124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4138DD57-10D0-C50A-B457-D3A7A940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83784"/>
              </p:ext>
            </p:extLst>
          </p:nvPr>
        </p:nvGraphicFramePr>
        <p:xfrm>
          <a:off x="13716000" y="1815240"/>
          <a:ext cx="3929380" cy="38616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54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10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음식점 이름 검색 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음식점 이름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검색시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해당 음식점 카드 리스트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해당 음식점 카드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모달창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닫기 버튼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모달창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닫힘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211260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05C3B878-0A3F-C0D9-A17C-574F32F7DFD0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카드 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모달창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412A9-AE06-3FD8-920E-F5A7800E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815240"/>
            <a:ext cx="7399887" cy="50046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51BDD1-D91B-49D6-9194-83F2D95C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02" y="3390900"/>
            <a:ext cx="7781698" cy="6324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8F6772-C6F9-DC3F-CDA7-BB701BBB7AE8}"/>
              </a:ext>
            </a:extLst>
          </p:cNvPr>
          <p:cNvSpPr/>
          <p:nvPr/>
        </p:nvSpPr>
        <p:spPr>
          <a:xfrm>
            <a:off x="1981200" y="245962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75332E-57D6-D7D3-52A5-5DCC710B6A7F}"/>
              </a:ext>
            </a:extLst>
          </p:cNvPr>
          <p:cNvSpPr/>
          <p:nvPr/>
        </p:nvSpPr>
        <p:spPr>
          <a:xfrm>
            <a:off x="1295400" y="341535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C28D49-F634-6CC0-9937-A8589517CC8A}"/>
              </a:ext>
            </a:extLst>
          </p:cNvPr>
          <p:cNvSpPr/>
          <p:nvPr/>
        </p:nvSpPr>
        <p:spPr>
          <a:xfrm>
            <a:off x="7976155" y="3390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CD7D9C-78FC-8AFD-3012-6898A430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410" b="26344"/>
          <a:stretch>
            <a:fillRect/>
          </a:stretch>
        </p:blipFill>
        <p:spPr>
          <a:xfrm>
            <a:off x="2552498" y="2324100"/>
            <a:ext cx="3077004" cy="63132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430C52F-FB5D-E787-1B94-72E24551C322}"/>
              </a:ext>
            </a:extLst>
          </p:cNvPr>
          <p:cNvSpPr/>
          <p:nvPr/>
        </p:nvSpPr>
        <p:spPr>
          <a:xfrm>
            <a:off x="11612700" y="336507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775B43-3E6B-064E-41E5-7E40A9BC9E00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7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4444-C8D6-7E08-7371-BA0FFA41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F49C63F-71EE-6500-4240-E5191713B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3125"/>
              </p:ext>
            </p:extLst>
          </p:nvPr>
        </p:nvGraphicFramePr>
        <p:xfrm>
          <a:off x="13639800" y="1662878"/>
          <a:ext cx="3929380" cy="329610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54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4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카카오맵에서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메뉴 확인하기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해당 음식점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카카오맵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페이지로 이동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해당 음식점 메뉴 페이지 확인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D084E7E-7447-E145-CBB1-E8EC67A6D16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카드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카카오맵에서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메뉴 확인하기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0B0A12-31CF-3199-94C4-ACD25745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59" y="1658394"/>
            <a:ext cx="7084715" cy="82573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367022-6A07-9F11-9CC1-64696459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08" r="4937"/>
          <a:stretch>
            <a:fillRect/>
          </a:stretch>
        </p:blipFill>
        <p:spPr>
          <a:xfrm>
            <a:off x="992021" y="1658394"/>
            <a:ext cx="5182638" cy="37212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3FF567-5D6F-3F1C-3AF5-44A42053554B}"/>
              </a:ext>
            </a:extLst>
          </p:cNvPr>
          <p:cNvSpPr/>
          <p:nvPr/>
        </p:nvSpPr>
        <p:spPr>
          <a:xfrm>
            <a:off x="1047122" y="4229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60F2678-F873-CBB2-3352-61AA0D36BD3B}"/>
              </a:ext>
            </a:extLst>
          </p:cNvPr>
          <p:cNvSpPr/>
          <p:nvPr/>
        </p:nvSpPr>
        <p:spPr>
          <a:xfrm>
            <a:off x="8382000" y="161017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3E85A6-6D19-4FD4-8DB8-CD86DF64676C}"/>
              </a:ext>
            </a:extLst>
          </p:cNvPr>
          <p:cNvSpPr/>
          <p:nvPr/>
        </p:nvSpPr>
        <p:spPr>
          <a:xfrm>
            <a:off x="7620000" y="327110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263F28-22FF-11C5-7602-C61C864A9921}"/>
              </a:ext>
            </a:extLst>
          </p:cNvPr>
          <p:cNvSpPr/>
          <p:nvPr/>
        </p:nvSpPr>
        <p:spPr>
          <a:xfrm>
            <a:off x="6174659" y="1679471"/>
            <a:ext cx="7084715" cy="82362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771966-F0B6-8D0D-4211-194D8062EDCA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7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65127-5813-DE93-4E3E-79767BE51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231377F0-DF3D-A3F1-7180-8019EB08E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25581"/>
              </p:ext>
            </p:extLst>
          </p:nvPr>
        </p:nvGraphicFramePr>
        <p:xfrm>
          <a:off x="13639800" y="1662878"/>
          <a:ext cx="3929380" cy="662157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404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자성하기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버튼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새 리뷰 작성하기 박스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평점 평가 가능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90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리뷰 작성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47087"/>
                  </a:ext>
                </a:extLst>
              </a:tr>
              <a:tr h="61390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리뷰 등록 버튼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리뷰 등록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40468"/>
                  </a:ext>
                </a:extLst>
              </a:tr>
              <a:tr h="997591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리뷰 목록 보기 버튼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리뷰 목록 출력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551561"/>
                  </a:ext>
                </a:extLst>
              </a:tr>
              <a:tr h="942835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내용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미입력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후 등록 버튼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클릭시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</a:t>
                      </a: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  <a:sym typeface="맑은 고딕" charset="0"/>
                        </a:rPr>
                        <a:t> 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228120"/>
                  </a:ext>
                </a:extLst>
              </a:tr>
              <a:tr h="6263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평점 반영됨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350137"/>
                  </a:ext>
                </a:extLst>
              </a:tr>
              <a:tr h="6263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 목록 출력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47354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AC85E350-5423-C67D-B086-1DEDD35EE5DA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카드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리뷰 등록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77D557-2E17-42DD-6365-639C0064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109"/>
          <a:stretch>
            <a:fillRect/>
          </a:stretch>
        </p:blipFill>
        <p:spPr>
          <a:xfrm>
            <a:off x="969025" y="1776528"/>
            <a:ext cx="6727175" cy="233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23353-F072-EFDA-B4A3-881CE77C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16"/>
          <a:stretch>
            <a:fillRect/>
          </a:stretch>
        </p:blipFill>
        <p:spPr>
          <a:xfrm>
            <a:off x="981226" y="4294750"/>
            <a:ext cx="5724374" cy="41712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B068D5-A06A-E724-C818-9EDF3E0C9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87" r="57837" b="20949"/>
          <a:stretch>
            <a:fillRect/>
          </a:stretch>
        </p:blipFill>
        <p:spPr>
          <a:xfrm>
            <a:off x="3263859" y="5505010"/>
            <a:ext cx="3357933" cy="174530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896584-414B-0A82-517C-80F4E811A15D}"/>
              </a:ext>
            </a:extLst>
          </p:cNvPr>
          <p:cNvSpPr/>
          <p:nvPr/>
        </p:nvSpPr>
        <p:spPr>
          <a:xfrm>
            <a:off x="799540" y="163511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59D9B7-A87D-ABDE-6670-31B0353DA493}"/>
              </a:ext>
            </a:extLst>
          </p:cNvPr>
          <p:cNvSpPr/>
          <p:nvPr/>
        </p:nvSpPr>
        <p:spPr>
          <a:xfrm>
            <a:off x="625378" y="557946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C3259B-AFA8-C17E-19FE-CFB343CD7031}"/>
              </a:ext>
            </a:extLst>
          </p:cNvPr>
          <p:cNvSpPr/>
          <p:nvPr/>
        </p:nvSpPr>
        <p:spPr>
          <a:xfrm>
            <a:off x="3175523" y="533425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EF20EF-B575-22B2-CF59-237A8DCCB90B}"/>
              </a:ext>
            </a:extLst>
          </p:cNvPr>
          <p:cNvSpPr/>
          <p:nvPr/>
        </p:nvSpPr>
        <p:spPr>
          <a:xfrm>
            <a:off x="3448101" y="746918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86CF842-D24C-4B18-2863-A6823336EAE2}"/>
              </a:ext>
            </a:extLst>
          </p:cNvPr>
          <p:cNvSpPr/>
          <p:nvPr/>
        </p:nvSpPr>
        <p:spPr>
          <a:xfrm>
            <a:off x="625378" y="408495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49CD94-6006-9A73-100A-6EDB61A80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219" y="1767138"/>
            <a:ext cx="5410581" cy="190752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D1C5B8C-3DDB-92EB-43B0-00DA8B458C58}"/>
              </a:ext>
            </a:extLst>
          </p:cNvPr>
          <p:cNvSpPr/>
          <p:nvPr/>
        </p:nvSpPr>
        <p:spPr>
          <a:xfrm>
            <a:off x="8228704" y="143610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584C9A5-C42F-14E0-6C8F-C3654B3F6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749" y="4300423"/>
            <a:ext cx="6401098" cy="501669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7B44174-3EB9-DC43-2598-5B29A3D699C5}"/>
              </a:ext>
            </a:extLst>
          </p:cNvPr>
          <p:cNvSpPr/>
          <p:nvPr/>
        </p:nvSpPr>
        <p:spPr>
          <a:xfrm>
            <a:off x="8035067" y="4076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6A0C06-594D-E4F4-5102-8CB518B46285}"/>
              </a:ext>
            </a:extLst>
          </p:cNvPr>
          <p:cNvSpPr/>
          <p:nvPr/>
        </p:nvSpPr>
        <p:spPr>
          <a:xfrm>
            <a:off x="6973312" y="574789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3F2846-6342-FA06-C696-FA52CFE8A67A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4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C3CA-EB6E-8F01-18DC-278E6CF95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05906961-2DCF-227E-CD06-12E69AC6B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327468"/>
              </p:ext>
            </p:extLst>
          </p:nvPr>
        </p:nvGraphicFramePr>
        <p:xfrm>
          <a:off x="13639800" y="1662878"/>
          <a:ext cx="3929380" cy="191707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8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평점순 버튼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평점순으로 정렬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541B0CC1-1A23-3D73-F6F2-17EA98B0C047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목록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평점순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96B59-8981-16D0-18F3-0C8A9D57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864"/>
          <a:stretch>
            <a:fillRect/>
          </a:stretch>
        </p:blipFill>
        <p:spPr>
          <a:xfrm>
            <a:off x="1119554" y="1675011"/>
            <a:ext cx="10726647" cy="7689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8A8812-8054-198D-86FD-44F421F8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54" y="2539845"/>
            <a:ext cx="10726647" cy="75329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9064A0-5C17-A7D7-D4D3-45A7D7E77776}"/>
              </a:ext>
            </a:extLst>
          </p:cNvPr>
          <p:cNvSpPr/>
          <p:nvPr/>
        </p:nvSpPr>
        <p:spPr>
          <a:xfrm>
            <a:off x="8991600" y="133007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7CE677-B0B7-B017-2F0E-71B2151E7014}"/>
              </a:ext>
            </a:extLst>
          </p:cNvPr>
          <p:cNvSpPr/>
          <p:nvPr/>
        </p:nvSpPr>
        <p:spPr>
          <a:xfrm>
            <a:off x="2297757" y="5143500"/>
            <a:ext cx="837024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4B9E84-88CE-85A1-7242-5104084BCE12}"/>
              </a:ext>
            </a:extLst>
          </p:cNvPr>
          <p:cNvSpPr/>
          <p:nvPr/>
        </p:nvSpPr>
        <p:spPr>
          <a:xfrm>
            <a:off x="2025178" y="481317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AEF037-7377-8A64-3896-D27C28C4D688}"/>
              </a:ext>
            </a:extLst>
          </p:cNvPr>
          <p:cNvSpPr/>
          <p:nvPr/>
        </p:nvSpPr>
        <p:spPr>
          <a:xfrm>
            <a:off x="2306856" y="8956922"/>
            <a:ext cx="837024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A7E0C8-5835-70B2-8B3C-4246558EEC2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215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8E353-122B-6296-3ED0-C59AF9C6A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918931B-92F8-349C-FF48-4F3B15A85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85064"/>
              </p:ext>
            </p:extLst>
          </p:nvPr>
        </p:nvGraphicFramePr>
        <p:xfrm>
          <a:off x="13639800" y="1662878"/>
          <a:ext cx="3929380" cy="191707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8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댓글순 버튼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댓글순으로 정렬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8708434-15F0-CA50-3B78-14197A440E4B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음식점 목록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댓글순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A94A61-220E-D4E1-D308-93EA4A45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41" y="1660208"/>
            <a:ext cx="10914360" cy="748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70396A-B72B-E8CA-8E38-B64DDC5C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0" y="2560616"/>
            <a:ext cx="10897300" cy="761208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BBE311-56DE-2018-BBF9-1587D6D6FC75}"/>
              </a:ext>
            </a:extLst>
          </p:cNvPr>
          <p:cNvSpPr/>
          <p:nvPr/>
        </p:nvSpPr>
        <p:spPr>
          <a:xfrm>
            <a:off x="10439400" y="142589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F3C10E2-6E49-521E-BF34-C80941A872EF}"/>
              </a:ext>
            </a:extLst>
          </p:cNvPr>
          <p:cNvSpPr/>
          <p:nvPr/>
        </p:nvSpPr>
        <p:spPr>
          <a:xfrm>
            <a:off x="1981200" y="48193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844FA7-371A-C32B-63F2-27A01782534F}"/>
              </a:ext>
            </a:extLst>
          </p:cNvPr>
          <p:cNvSpPr/>
          <p:nvPr/>
        </p:nvSpPr>
        <p:spPr>
          <a:xfrm>
            <a:off x="2405828" y="5219700"/>
            <a:ext cx="837024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89789E-02C2-6E55-4E32-812366F249AE}"/>
              </a:ext>
            </a:extLst>
          </p:cNvPr>
          <p:cNvSpPr/>
          <p:nvPr/>
        </p:nvSpPr>
        <p:spPr>
          <a:xfrm>
            <a:off x="2429712" y="9334500"/>
            <a:ext cx="837024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3DABB7F-F6D4-CB86-ED4D-402B715ADF7B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0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1F9B-1C84-1986-A39D-87ABC914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A22B173-2CA8-A2FC-6A72-0EFD70406C50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스레드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화면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79F300-97EF-BE4E-9C09-F130F6C2300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CC87705F-BDB3-048E-FBC4-CD78EA91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14229"/>
              </p:ext>
            </p:extLst>
          </p:nvPr>
        </p:nvGraphicFramePr>
        <p:xfrm>
          <a:off x="13716000" y="1662878"/>
          <a:ext cx="3929380" cy="41665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메인 화면에서 스레드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정렬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셀렉트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박스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예시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좋아요순으로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정렬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셀렉트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박스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예시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제목으로 검색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검색된 단어에 맞게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C1CAD537-CC4D-4839-04F1-38C5F61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44204"/>
            <a:ext cx="12442175" cy="20549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2510E9-97FC-28B4-B468-9E6E5E44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5" y="5770241"/>
            <a:ext cx="6141910" cy="4408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2B2ECF-4403-3DB0-DF60-B61B783A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722" y="3763031"/>
            <a:ext cx="1524213" cy="261021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88AF74-C926-3595-3538-98A51367B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17" y="3763031"/>
            <a:ext cx="6207083" cy="54228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4BAE6A-012A-E969-7166-6577C7F14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05" y="3763030"/>
            <a:ext cx="1984501" cy="194337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5B85C5-B208-6334-3BCA-F5926656A9AC}"/>
              </a:ext>
            </a:extLst>
          </p:cNvPr>
          <p:cNvSpPr/>
          <p:nvPr/>
        </p:nvSpPr>
        <p:spPr>
          <a:xfrm>
            <a:off x="6838356" y="137392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4AFBD6-B7BD-1196-A286-E7C1911B4A6C}"/>
              </a:ext>
            </a:extLst>
          </p:cNvPr>
          <p:cNvSpPr/>
          <p:nvPr/>
        </p:nvSpPr>
        <p:spPr>
          <a:xfrm>
            <a:off x="839353" y="635251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A5AE82-62E8-5495-1833-18E1656BC434}"/>
              </a:ext>
            </a:extLst>
          </p:cNvPr>
          <p:cNvSpPr/>
          <p:nvPr/>
        </p:nvSpPr>
        <p:spPr>
          <a:xfrm>
            <a:off x="10035079" y="361541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1882B2-708A-5B7D-A68D-6CA2427EED8F}"/>
              </a:ext>
            </a:extLst>
          </p:cNvPr>
          <p:cNvSpPr/>
          <p:nvPr/>
        </p:nvSpPr>
        <p:spPr>
          <a:xfrm>
            <a:off x="651206" y="347272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EFA6C1-E450-1BB9-BCAC-D19CF41BBC93}"/>
              </a:ext>
            </a:extLst>
          </p:cNvPr>
          <p:cNvSpPr/>
          <p:nvPr/>
        </p:nvSpPr>
        <p:spPr>
          <a:xfrm>
            <a:off x="5314143" y="357867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36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DEA6-D200-F981-D081-0A4D7A28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E6BDA82-1A26-42FA-C4F1-B792976218E0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스레드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게시글 작성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DF3206-74C2-F265-68EF-35360E9F9B57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8AFF209-720B-CC32-5FFE-50B50F1EB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60969"/>
              </p:ext>
            </p:extLst>
          </p:nvPr>
        </p:nvGraphicFramePr>
        <p:xfrm>
          <a:off x="13716000" y="1662878"/>
          <a:ext cx="3929380" cy="6143678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스레드에서 새 게시글 작성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제목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내용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위치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이미지 첨부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작성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게시물 목록에 반영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클릭하면 게시글 목록 화면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 클릭하면 수정 내용 반영됨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100704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BADE4945-207E-E245-0E16-16D55267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061" y="1674798"/>
            <a:ext cx="7012539" cy="76597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F189DD-8558-7DBA-D559-31AFA804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32" b="7163"/>
          <a:stretch>
            <a:fillRect/>
          </a:stretch>
        </p:blipFill>
        <p:spPr>
          <a:xfrm>
            <a:off x="969026" y="3557780"/>
            <a:ext cx="5455532" cy="6418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5E707F-EF0E-D466-84C0-E2254A0E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6" y="1674799"/>
            <a:ext cx="5455532" cy="17528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C4103A-4568-2571-21D7-92625CDAEEFD}"/>
              </a:ext>
            </a:extLst>
          </p:cNvPr>
          <p:cNvSpPr/>
          <p:nvPr/>
        </p:nvSpPr>
        <p:spPr>
          <a:xfrm>
            <a:off x="4470395" y="248951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FD2E7B-9BB4-4254-2823-F6B6B08F8547}"/>
              </a:ext>
            </a:extLst>
          </p:cNvPr>
          <p:cNvSpPr/>
          <p:nvPr/>
        </p:nvSpPr>
        <p:spPr>
          <a:xfrm>
            <a:off x="6392361" y="316556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AD9CDA-3CCE-F58B-6856-411545F471F1}"/>
              </a:ext>
            </a:extLst>
          </p:cNvPr>
          <p:cNvSpPr/>
          <p:nvPr/>
        </p:nvSpPr>
        <p:spPr>
          <a:xfrm>
            <a:off x="6505732" y="607489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9F6568-873F-3A5E-80B5-A34672AEE193}"/>
              </a:ext>
            </a:extLst>
          </p:cNvPr>
          <p:cNvSpPr/>
          <p:nvPr/>
        </p:nvSpPr>
        <p:spPr>
          <a:xfrm>
            <a:off x="8143092" y="8496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815706-F8A2-C65F-D4DA-B3836A1DA2D9}"/>
              </a:ext>
            </a:extLst>
          </p:cNvPr>
          <p:cNvSpPr/>
          <p:nvPr/>
        </p:nvSpPr>
        <p:spPr>
          <a:xfrm>
            <a:off x="820213" y="366136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BE54E5-5910-0988-6733-C88E35A810E2}"/>
              </a:ext>
            </a:extLst>
          </p:cNvPr>
          <p:cNvSpPr/>
          <p:nvPr/>
        </p:nvSpPr>
        <p:spPr>
          <a:xfrm>
            <a:off x="6392361" y="196857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9238A9-16B4-EB5D-494C-ABCE396F580D}"/>
              </a:ext>
            </a:extLst>
          </p:cNvPr>
          <p:cNvSpPr/>
          <p:nvPr/>
        </p:nvSpPr>
        <p:spPr>
          <a:xfrm>
            <a:off x="6505732" y="502762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D0B3292-FE27-DE6B-A9D4-91F378D75C72}"/>
              </a:ext>
            </a:extLst>
          </p:cNvPr>
          <p:cNvSpPr/>
          <p:nvPr/>
        </p:nvSpPr>
        <p:spPr>
          <a:xfrm>
            <a:off x="11353800" y="8496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5B78583-4EF5-2544-9B92-315F79B7F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601" t="85997" r="23051" b="1480"/>
          <a:stretch>
            <a:fillRect/>
          </a:stretch>
        </p:blipFill>
        <p:spPr>
          <a:xfrm>
            <a:off x="6551061" y="9451279"/>
            <a:ext cx="3505200" cy="68834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730516D-17D6-73FF-86EE-859C3DDD1840}"/>
              </a:ext>
            </a:extLst>
          </p:cNvPr>
          <p:cNvSpPr/>
          <p:nvPr/>
        </p:nvSpPr>
        <p:spPr>
          <a:xfrm>
            <a:off x="6293333" y="925377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356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A20D-09FF-67EF-9276-6D36272E5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BDA26FD-1DAA-94C6-7FA4-EF1B463D498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스레드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게시글 보기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댓글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작성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삭제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D6221F-74EC-54E5-AFE8-F0ACFCFD18C5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E11BF8EE-5BD7-3D21-C6B2-505385C75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52863"/>
              </p:ext>
            </p:extLst>
          </p:nvPr>
        </p:nvGraphicFramePr>
        <p:xfrm>
          <a:off x="13716000" y="1662878"/>
          <a:ext cx="3929380" cy="67623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목록에서 게시글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보기 화면으로 전환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상단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보기 화면 하단 부분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작성 후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반영되어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작성한 댓글 수정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작성한 댓글 삭제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전체 글 목록으로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수정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069335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10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삭제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11017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D33B3AD-2373-DA47-136D-C916EC65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74797"/>
            <a:ext cx="8401086" cy="51331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497BB2-9B8D-0BEF-01A4-877091D9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51" y="1674797"/>
            <a:ext cx="7711047" cy="46998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3044A6-4705-74AC-659B-C23887F8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50" y="6362700"/>
            <a:ext cx="8682963" cy="379563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C7883F5-DC59-12A0-3CAA-EC57631185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306" r="61045"/>
          <a:stretch>
            <a:fillRect/>
          </a:stretch>
        </p:blipFill>
        <p:spPr>
          <a:xfrm>
            <a:off x="969025" y="6975148"/>
            <a:ext cx="4237965" cy="26592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D1E181-A30A-6B54-530C-C85F541871FC}"/>
              </a:ext>
            </a:extLst>
          </p:cNvPr>
          <p:cNvSpPr/>
          <p:nvPr/>
        </p:nvSpPr>
        <p:spPr>
          <a:xfrm>
            <a:off x="762000" y="197033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6661B2-E9C9-8093-83F5-37616893BAFE}"/>
              </a:ext>
            </a:extLst>
          </p:cNvPr>
          <p:cNvSpPr/>
          <p:nvPr/>
        </p:nvSpPr>
        <p:spPr>
          <a:xfrm>
            <a:off x="12829956" y="647934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CFD333-F45F-3E80-5737-FF03C77D1E17}"/>
              </a:ext>
            </a:extLst>
          </p:cNvPr>
          <p:cNvSpPr/>
          <p:nvPr/>
        </p:nvSpPr>
        <p:spPr>
          <a:xfrm>
            <a:off x="2815428" y="798735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29AD90-221F-0868-4CDB-4053A2C75835}"/>
              </a:ext>
            </a:extLst>
          </p:cNvPr>
          <p:cNvSpPr/>
          <p:nvPr/>
        </p:nvSpPr>
        <p:spPr>
          <a:xfrm>
            <a:off x="902017" y="915693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36959A-47BE-8EC3-EC6F-AB600BDA4D2C}"/>
              </a:ext>
            </a:extLst>
          </p:cNvPr>
          <p:cNvSpPr/>
          <p:nvPr/>
        </p:nvSpPr>
        <p:spPr>
          <a:xfrm>
            <a:off x="3038287" y="917347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C3560E-C12D-A049-04C3-87692DC21694}"/>
              </a:ext>
            </a:extLst>
          </p:cNvPr>
          <p:cNvSpPr/>
          <p:nvPr/>
        </p:nvSpPr>
        <p:spPr>
          <a:xfrm>
            <a:off x="9751763" y="671179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0E78B17-EB59-09F7-0A62-FA3C16296856}"/>
              </a:ext>
            </a:extLst>
          </p:cNvPr>
          <p:cNvSpPr/>
          <p:nvPr/>
        </p:nvSpPr>
        <p:spPr>
          <a:xfrm>
            <a:off x="6618097" y="178598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EED873-29A9-5439-9479-31B4B5130A3F}"/>
              </a:ext>
            </a:extLst>
          </p:cNvPr>
          <p:cNvSpPr/>
          <p:nvPr/>
        </p:nvSpPr>
        <p:spPr>
          <a:xfrm>
            <a:off x="11506200" y="8724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87877-2F83-7414-E745-2BE871033790}"/>
              </a:ext>
            </a:extLst>
          </p:cNvPr>
          <p:cNvSpPr/>
          <p:nvPr/>
        </p:nvSpPr>
        <p:spPr>
          <a:xfrm>
            <a:off x="8100167" y="731075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AC50F0-A95F-6BF3-8E25-6A536F84161A}"/>
              </a:ext>
            </a:extLst>
          </p:cNvPr>
          <p:cNvSpPr/>
          <p:nvPr/>
        </p:nvSpPr>
        <p:spPr>
          <a:xfrm>
            <a:off x="10063905" y="777067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448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605865"/>
            <a:ext cx="16281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</a:t>
            </a:r>
            <a:r>
              <a:rPr 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71700"/>
            <a:ext cx="16281400" cy="8115300"/>
          </a:xfrm>
          <a:prstGeom prst="rect">
            <a:avLst/>
          </a:prstGeom>
          <a:effectLst>
            <a:outerShdw blurRad="556992" dist="115053" dir="19620000">
              <a:srgbClr val="2D2D2D">
                <a:alpha val="1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2984500"/>
            <a:ext cx="4660900" cy="6616700"/>
          </a:xfrm>
          <a:prstGeom prst="rect">
            <a:avLst/>
          </a:prstGeom>
          <a:effectLst/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3416300"/>
            <a:ext cx="1193800" cy="203200"/>
          </a:xfrm>
          <a:prstGeom prst="rect">
            <a:avLst/>
          </a:prstGeom>
          <a:effectLst>
            <a:outerShdw blurRad="1741" dir="2700000">
              <a:srgbClr val="F4F4F4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3873500"/>
            <a:ext cx="3911600" cy="198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20767" y="7124700"/>
            <a:ext cx="36322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동해안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집중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중심의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특산물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문화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여행객과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현지인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교류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1350" y="6413500"/>
            <a:ext cx="4305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지역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음식점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정보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공유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서비스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2984500"/>
            <a:ext cx="4660900" cy="6616700"/>
          </a:xfrm>
          <a:prstGeom prst="rect">
            <a:avLst/>
          </a:prstGeom>
          <a:effectLst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0" y="3873500"/>
            <a:ext cx="3911600" cy="198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3416300"/>
            <a:ext cx="1193800" cy="203200"/>
          </a:xfrm>
          <a:prstGeom prst="rect">
            <a:avLst/>
          </a:prstGeom>
          <a:effectLst>
            <a:outerShdw blurRad="1741" dir="2700000">
              <a:srgbClr val="F4F4F4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6978649" y="7124700"/>
            <a:ext cx="45085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고성에서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부산까지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도시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포함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여행지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음식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중심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이달의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</a:t>
            </a:r>
            <a:r>
              <a:rPr lang="en-US" alt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달의 게시글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top10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64794" y="6413500"/>
            <a:ext cx="43180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7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번</a:t>
            </a:r>
            <a:r>
              <a:rPr lang="en-US" alt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국도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동해안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맛집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리스트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0" y="2984500"/>
            <a:ext cx="4660900" cy="6616700"/>
          </a:xfrm>
          <a:prstGeom prst="rect">
            <a:avLst/>
          </a:prstGeom>
          <a:effectLst/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4700" y="3873500"/>
            <a:ext cx="3911600" cy="198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3416300"/>
            <a:ext cx="1193800" cy="203200"/>
          </a:xfrm>
          <a:prstGeom prst="rect">
            <a:avLst/>
          </a:prstGeom>
          <a:effectLst>
            <a:outerShdw blurRad="1741" dir="2700000">
              <a:srgbClr val="F4F4F4">
                <a:alpha val="10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04700" y="7124700"/>
            <a:ext cx="39751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sz="2200" b="0" i="0" u="none" strike="noStrike" dirty="0" err="1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챗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친화적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설계</a:t>
            </a:r>
          </a:p>
          <a:p>
            <a:pPr marL="342900" lvl="0" indent="-342900" algn="l">
              <a:lnSpc>
                <a:spcPct val="132800"/>
              </a:lnSpc>
              <a:buClr>
                <a:srgbClr val="2D2D2D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철저한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</a:t>
            </a:r>
            <a:r>
              <a:rPr lang="en-US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79300" y="6413500"/>
            <a:ext cx="39878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웹사이트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</a:t>
            </a:r>
            <a:r>
              <a:rPr 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D79A395-D3D1-8F08-A140-2ED7C3C57623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0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24867-6117-D708-7CB7-7E53A1E2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0485C469-4EE9-1BE5-422E-525369413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040480"/>
              </p:ext>
            </p:extLst>
          </p:nvPr>
        </p:nvGraphicFramePr>
        <p:xfrm>
          <a:off x="13639800" y="1662878"/>
          <a:ext cx="3929380" cy="514831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8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 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TOP10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이달의 여행지 버튼 클릭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선정 지역 표시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853386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유저 투표 안내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884909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유저가 직접 다음달 여행지 선택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346205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선택 후 투표하기 버튼 클릭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29532"/>
                  </a:ext>
                </a:extLst>
              </a:tr>
              <a:tr h="646249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투표 완료 </a:t>
                      </a:r>
                      <a:r>
                        <a:rPr lang="ko-KR" altLang="en-US" sz="1800" b="0" i="0" strike="noStrike" kern="1200" baseline="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알림창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496969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F4FBBF5B-1D74-C094-1EB2-0D89DABEEFEE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TOP10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이달의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여행지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7D5A8E-8C18-0B30-A150-8739CAA4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62A81A-C245-4A90-FFD0-923E1AF9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33" y="1658358"/>
            <a:ext cx="6440867" cy="1825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130971-4D00-01B8-CC4C-7B2163084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33" y="3634546"/>
            <a:ext cx="10708067" cy="470993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F579E5-5D09-08AC-3F47-B1FFB7CDEA82}"/>
              </a:ext>
            </a:extLst>
          </p:cNvPr>
          <p:cNvSpPr/>
          <p:nvPr/>
        </p:nvSpPr>
        <p:spPr>
          <a:xfrm>
            <a:off x="3271907" y="172778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D8E090-3A9D-70C8-E4A9-7C910C396176}"/>
              </a:ext>
            </a:extLst>
          </p:cNvPr>
          <p:cNvSpPr/>
          <p:nvPr/>
        </p:nvSpPr>
        <p:spPr>
          <a:xfrm>
            <a:off x="4316106" y="292278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DD9D8EE-153C-3D00-6EB4-C70381BBB873}"/>
              </a:ext>
            </a:extLst>
          </p:cNvPr>
          <p:cNvSpPr/>
          <p:nvPr/>
        </p:nvSpPr>
        <p:spPr>
          <a:xfrm>
            <a:off x="5595124" y="368944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C5B891-B697-21D0-CAA7-5702C75B75F9}"/>
              </a:ext>
            </a:extLst>
          </p:cNvPr>
          <p:cNvSpPr/>
          <p:nvPr/>
        </p:nvSpPr>
        <p:spPr>
          <a:xfrm>
            <a:off x="10896600" y="6515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1ED3DF-B819-04C3-B0AE-427D1A1E8CA4}"/>
              </a:ext>
            </a:extLst>
          </p:cNvPr>
          <p:cNvSpPr/>
          <p:nvPr/>
        </p:nvSpPr>
        <p:spPr>
          <a:xfrm>
            <a:off x="9296400" y="7277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72DE41-3AFF-7A63-A969-8AF390D7C30B}"/>
              </a:ext>
            </a:extLst>
          </p:cNvPr>
          <p:cNvSpPr/>
          <p:nvPr/>
        </p:nvSpPr>
        <p:spPr>
          <a:xfrm>
            <a:off x="969025" y="3076101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731F91-EE94-83DF-AF22-F23FBECC5EE0}"/>
              </a:ext>
            </a:extLst>
          </p:cNvPr>
          <p:cNvSpPr/>
          <p:nvPr/>
        </p:nvSpPr>
        <p:spPr>
          <a:xfrm>
            <a:off x="699696" y="28282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60AEA8E-3467-4291-AF15-21B57BEB1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16" y="8104635"/>
            <a:ext cx="5303584" cy="192119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C2C4CA2-9884-186B-4C89-0B9B681349FF}"/>
              </a:ext>
            </a:extLst>
          </p:cNvPr>
          <p:cNvSpPr/>
          <p:nvPr/>
        </p:nvSpPr>
        <p:spPr>
          <a:xfrm>
            <a:off x="6701364" y="834448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80AC16-7A29-8922-F3DC-0522AC5BE093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86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8210-B9E2-10ED-1679-39725737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DD10A0C-02BB-372F-E8C2-1D21F3C9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943100"/>
            <a:ext cx="12362191" cy="5835682"/>
          </a:xfrm>
          <a:prstGeom prst="rect">
            <a:avLst/>
          </a:prstGeom>
        </p:spPr>
      </p:pic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53F4374-CE5D-EECD-16CE-0750A5F28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48908"/>
              </p:ext>
            </p:extLst>
          </p:nvPr>
        </p:nvGraphicFramePr>
        <p:xfrm>
          <a:off x="13716000" y="1943100"/>
          <a:ext cx="3929380" cy="170790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917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투표한 후 투표 완료 버튼으로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CDB4E117-22C2-0D20-C1CE-04DF5403186F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TOP10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이달의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여행지 투표 완료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BE8D505-070B-19FF-2550-63F37FD07901}"/>
              </a:ext>
            </a:extLst>
          </p:cNvPr>
          <p:cNvSpPr/>
          <p:nvPr/>
        </p:nvSpPr>
        <p:spPr>
          <a:xfrm>
            <a:off x="9055761" y="616494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6FE3EB-56A6-00E9-ABD5-3362F2A18343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3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2464-AF28-BA06-A4CF-164B0E43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194D8E1-F8A8-9C12-4CB6-5BE3F11D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3991"/>
              </p:ext>
            </p:extLst>
          </p:nvPr>
        </p:nvGraphicFramePr>
        <p:xfrm>
          <a:off x="13716000" y="1943100"/>
          <a:ext cx="3929380" cy="296282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투표 진행 상황 버튼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이달의 선정지 표시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투표 현황 그래프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ACED2C71-8C7B-01B2-0EC7-4A2E51DB140D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TOP10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투표 진행 상황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E84D1-5CAD-9F10-49DC-C9FFB79E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943100"/>
            <a:ext cx="6077798" cy="111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24589D-0209-73F1-5317-AACA38FA6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5" y="3162300"/>
            <a:ext cx="11680175" cy="6886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C4DDF2-E149-CB80-25AA-197F5C9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072" y="2276522"/>
            <a:ext cx="2972215" cy="15623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AFF5FC-3447-60DC-4D55-2FBF16C62892}"/>
              </a:ext>
            </a:extLst>
          </p:cNvPr>
          <p:cNvSpPr/>
          <p:nvPr/>
        </p:nvSpPr>
        <p:spPr>
          <a:xfrm>
            <a:off x="9110072" y="2276522"/>
            <a:ext cx="2972215" cy="15623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E030A7-DB2C-7B6A-B394-C7701C13DACB}"/>
              </a:ext>
            </a:extLst>
          </p:cNvPr>
          <p:cNvSpPr/>
          <p:nvPr/>
        </p:nvSpPr>
        <p:spPr>
          <a:xfrm>
            <a:off x="2667000" y="1869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17BF0B-1AA4-832D-271F-6887E89B15A1}"/>
              </a:ext>
            </a:extLst>
          </p:cNvPr>
          <p:cNvSpPr/>
          <p:nvPr/>
        </p:nvSpPr>
        <p:spPr>
          <a:xfrm>
            <a:off x="8826297" y="208706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CDA2ACF-2533-46E7-6B41-9FE9FDA36124}"/>
              </a:ext>
            </a:extLst>
          </p:cNvPr>
          <p:cNvSpPr/>
          <p:nvPr/>
        </p:nvSpPr>
        <p:spPr>
          <a:xfrm>
            <a:off x="4494391" y="315520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9E29511-14F6-6963-6CE8-367C7993A295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53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0B86-70F7-A671-F799-5E61170A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014B934-0A9C-CD31-0F30-4A589B323F7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TOP10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이달의 게시물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D4D80-1D2B-F413-ECC5-A533D9E4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42"/>
          <a:stretch>
            <a:fillRect/>
          </a:stretch>
        </p:blipFill>
        <p:spPr>
          <a:xfrm>
            <a:off x="969024" y="2023281"/>
            <a:ext cx="4070523" cy="91452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19989B-FBB9-D37F-059D-4CEA9398ED60}"/>
              </a:ext>
            </a:extLst>
          </p:cNvPr>
          <p:cNvSpPr/>
          <p:nvPr/>
        </p:nvSpPr>
        <p:spPr>
          <a:xfrm>
            <a:off x="2895600" y="193274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AC82CA-39AF-5D79-7521-3C74F9F2632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F780143B-DB85-33BD-45C4-0031940D6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3836"/>
              </p:ext>
            </p:extLst>
          </p:nvPr>
        </p:nvGraphicFramePr>
        <p:xfrm>
          <a:off x="13716000" y="2023281"/>
          <a:ext cx="3929380" cy="523370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이달의 게시물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Like TOP 10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페이지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NO.1 -&gt;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 like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NO.2 -&gt;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7 like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NO.3 -&gt;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 like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NO.4 -&gt;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 like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94592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홈 스레드에서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좋아요순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정렬 목록이랑 정확히 일치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2838AAC-5754-7C39-B89A-14F35F07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3" y="6556944"/>
            <a:ext cx="5215637" cy="32827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71C0AF-D27A-23EC-A448-EB8C5CB2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60" y="6556944"/>
            <a:ext cx="5156621" cy="32827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7F1418-FB6F-9900-9E7F-7BBF91071D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223" b="2442"/>
          <a:stretch>
            <a:fillRect/>
          </a:stretch>
        </p:blipFill>
        <p:spPr>
          <a:xfrm>
            <a:off x="5105606" y="2023281"/>
            <a:ext cx="8507844" cy="44156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3B022B-DB84-5442-CE97-53EB88F13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23" y="5923510"/>
            <a:ext cx="1657581" cy="63826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A3B6AD-D202-BF7F-F41A-2A1625768B6C}"/>
              </a:ext>
            </a:extLst>
          </p:cNvPr>
          <p:cNvSpPr/>
          <p:nvPr/>
        </p:nvSpPr>
        <p:spPr>
          <a:xfrm>
            <a:off x="5383280" y="54965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2C6318-E608-6101-3192-966E01318DAE}"/>
              </a:ext>
            </a:extLst>
          </p:cNvPr>
          <p:cNvSpPr/>
          <p:nvPr/>
        </p:nvSpPr>
        <p:spPr>
          <a:xfrm>
            <a:off x="9521240" y="54965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ED63B3-1EC7-0F38-9994-6D44B09C2FF1}"/>
              </a:ext>
            </a:extLst>
          </p:cNvPr>
          <p:cNvSpPr/>
          <p:nvPr/>
        </p:nvSpPr>
        <p:spPr>
          <a:xfrm>
            <a:off x="11689440" y="54965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E09F39-8874-A9BF-13DB-B79BB1989479}"/>
              </a:ext>
            </a:extLst>
          </p:cNvPr>
          <p:cNvSpPr/>
          <p:nvPr/>
        </p:nvSpPr>
        <p:spPr>
          <a:xfrm>
            <a:off x="866473" y="6438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8BFC0A8-6CB6-708D-304D-B27B6469EFF4}"/>
              </a:ext>
            </a:extLst>
          </p:cNvPr>
          <p:cNvSpPr/>
          <p:nvPr/>
        </p:nvSpPr>
        <p:spPr>
          <a:xfrm>
            <a:off x="8033221" y="18672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A143A6-AC01-8D1D-A126-FDB1564B45E3}"/>
              </a:ext>
            </a:extLst>
          </p:cNvPr>
          <p:cNvSpPr/>
          <p:nvPr/>
        </p:nvSpPr>
        <p:spPr>
          <a:xfrm>
            <a:off x="7452260" y="54965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854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DCEB-3AB8-AC46-2490-98AD9101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7496A3B-8EAD-34CE-7B99-670033943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18559"/>
              </p:ext>
            </p:extLst>
          </p:nvPr>
        </p:nvGraphicFramePr>
        <p:xfrm>
          <a:off x="13716000" y="1662878"/>
          <a:ext cx="3929380" cy="45540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네비게이션바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마이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마이 페이지 내 정보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가입시 등록한 첨부파일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가입시 기입한 정보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56732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팔로워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팔로잉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수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0202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8DACF4A9-8B1B-986D-8E11-3C132AAB176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내 정보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AAA24A-65FB-E2D3-96EB-DE351E48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EEFA5A-B62B-85E4-0E40-5A5579E9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139" y="4151194"/>
            <a:ext cx="6904362" cy="6033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88A61D-8BED-248D-A65A-C6CF569A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209" y="1661171"/>
            <a:ext cx="2776784" cy="3480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7BC980-3266-57F7-0C13-681B0C6B3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17" y="1661171"/>
            <a:ext cx="4621483" cy="245641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FF19A1-1A80-831E-6D7D-642615244C60}"/>
              </a:ext>
            </a:extLst>
          </p:cNvPr>
          <p:cNvSpPr/>
          <p:nvPr/>
        </p:nvSpPr>
        <p:spPr>
          <a:xfrm>
            <a:off x="627835" y="411031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B73F1-3759-A1BD-D1F1-99F6EBEB9FEC}"/>
              </a:ext>
            </a:extLst>
          </p:cNvPr>
          <p:cNvSpPr/>
          <p:nvPr/>
        </p:nvSpPr>
        <p:spPr>
          <a:xfrm>
            <a:off x="2286000" y="166117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B05EF9-1D39-215E-E400-856DE6075EB0}"/>
              </a:ext>
            </a:extLst>
          </p:cNvPr>
          <p:cNvSpPr/>
          <p:nvPr/>
        </p:nvSpPr>
        <p:spPr>
          <a:xfrm>
            <a:off x="6719164" y="215697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7002A8-08E2-F006-9AC9-D71B6DA4DAE9}"/>
              </a:ext>
            </a:extLst>
          </p:cNvPr>
          <p:cNvSpPr/>
          <p:nvPr/>
        </p:nvSpPr>
        <p:spPr>
          <a:xfrm>
            <a:off x="5443202" y="437779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4DD0EB-6B10-2CF5-0549-48D42DC6E07B}"/>
              </a:ext>
            </a:extLst>
          </p:cNvPr>
          <p:cNvSpPr/>
          <p:nvPr/>
        </p:nvSpPr>
        <p:spPr>
          <a:xfrm>
            <a:off x="969025" y="4124977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81F69F-87BF-0793-CF5A-81C824166D78}"/>
              </a:ext>
            </a:extLst>
          </p:cNvPr>
          <p:cNvSpPr/>
          <p:nvPr/>
        </p:nvSpPr>
        <p:spPr>
          <a:xfrm>
            <a:off x="5453842" y="837792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CA635F-16B0-CAD7-0EA7-0249BBFD729C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7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E6D9-4503-DA6C-081A-16E58D33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599A7F1-2DAB-7E04-62AB-D1CF40670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04762"/>
              </p:ext>
            </p:extLst>
          </p:nvPr>
        </p:nvGraphicFramePr>
        <p:xfrm>
          <a:off x="13716000" y="1662878"/>
          <a:ext cx="3929380" cy="61452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회원 정보 수정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프로필 이미지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프로필 소개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닉네임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56732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02027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72458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회원 탈퇴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41001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DDEFA193-170C-71B6-76C4-7B1ABEBECA5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 전체 화면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4355E-FDAD-05B6-F028-37D23A5F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8" y="1658212"/>
            <a:ext cx="1676580" cy="21136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69D122-39B0-F1D8-4C27-A34EFE40829A}"/>
              </a:ext>
            </a:extLst>
          </p:cNvPr>
          <p:cNvSpPr/>
          <p:nvPr/>
        </p:nvSpPr>
        <p:spPr>
          <a:xfrm>
            <a:off x="9372600" y="34671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426357-0DD6-A4EB-A52A-212CD39CE96C}"/>
              </a:ext>
            </a:extLst>
          </p:cNvPr>
          <p:cNvSpPr/>
          <p:nvPr/>
        </p:nvSpPr>
        <p:spPr>
          <a:xfrm>
            <a:off x="666504" y="177543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E3D5580-291C-3674-A1EE-0BFC8C53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5" y="3922485"/>
            <a:ext cx="3381139" cy="38118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0D10B4F-C64D-9CF6-6692-E9DE1AF3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835" y="3922485"/>
            <a:ext cx="4381675" cy="592368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99FAF5B-F4DB-BBB2-60ED-40839A4F1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181" y="3922485"/>
            <a:ext cx="4366604" cy="592368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BC0B72-98CD-C7A8-AFD2-FA6B4FE609D1}"/>
              </a:ext>
            </a:extLst>
          </p:cNvPr>
          <p:cNvSpPr/>
          <p:nvPr/>
        </p:nvSpPr>
        <p:spPr>
          <a:xfrm>
            <a:off x="1431460" y="4076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AE5117-DFEC-CA2A-0CA9-CE8422381A5C}"/>
              </a:ext>
            </a:extLst>
          </p:cNvPr>
          <p:cNvSpPr/>
          <p:nvPr/>
        </p:nvSpPr>
        <p:spPr>
          <a:xfrm>
            <a:off x="1431460" y="649155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A43A6B-2650-A496-E7BA-264DDB16810A}"/>
              </a:ext>
            </a:extLst>
          </p:cNvPr>
          <p:cNvSpPr/>
          <p:nvPr/>
        </p:nvSpPr>
        <p:spPr>
          <a:xfrm>
            <a:off x="5366680" y="39398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DE3B34-C304-2895-B474-2F078D058C75}"/>
              </a:ext>
            </a:extLst>
          </p:cNvPr>
          <p:cNvSpPr/>
          <p:nvPr/>
        </p:nvSpPr>
        <p:spPr>
          <a:xfrm>
            <a:off x="5366680" y="686630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E84A37-E113-F55A-8D1C-6DAC6AB4C34A}"/>
              </a:ext>
            </a:extLst>
          </p:cNvPr>
          <p:cNvSpPr/>
          <p:nvPr/>
        </p:nvSpPr>
        <p:spPr>
          <a:xfrm>
            <a:off x="10000753" y="39398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D9EC102-A08C-CF26-6DC4-D90AEA72414E}"/>
              </a:ext>
            </a:extLst>
          </p:cNvPr>
          <p:cNvSpPr/>
          <p:nvPr/>
        </p:nvSpPr>
        <p:spPr>
          <a:xfrm>
            <a:off x="10160943" y="7581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7FD1873-DB0D-29A3-081A-B1C2F3F760EA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6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53BDD-3B38-FD1D-C6C3-00933C6D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43059881-53BB-11DE-DED8-2FA7CA86BCEB}"/>
              </a:ext>
            </a:extLst>
          </p:cNvPr>
          <p:cNvGraphicFramePr>
            <a:graphicFrameLocks noGrp="1"/>
          </p:cNvGraphicFramePr>
          <p:nvPr/>
        </p:nvGraphicFramePr>
        <p:xfrm>
          <a:off x="13716000" y="1662878"/>
          <a:ext cx="3929380" cy="45540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회원 정보 수정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파일 선택 버튼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파일 선택 후 열기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프로필 이미지 변경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56732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변경된 이미지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0202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8E9602B-F114-BFBA-12CF-6F14E909D0F9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프로필 이미지 변경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1E4C0-EE9F-7B7B-A311-CDC09C14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8" y="1658212"/>
            <a:ext cx="2667372" cy="3362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7A0377-B8CB-153D-267A-C8C805A8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2" t="9667" r="30091" b="6197"/>
          <a:stretch>
            <a:fillRect/>
          </a:stretch>
        </p:blipFill>
        <p:spPr>
          <a:xfrm>
            <a:off x="3808328" y="1658212"/>
            <a:ext cx="3352801" cy="4496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DEE5EF-2C12-70B2-C885-5C5F377D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615"/>
          <a:stretch>
            <a:fillRect/>
          </a:stretch>
        </p:blipFill>
        <p:spPr>
          <a:xfrm>
            <a:off x="7321687" y="1658212"/>
            <a:ext cx="6160095" cy="63921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4D1322-6503-0534-702C-2713116FA4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9869"/>
          <a:stretch>
            <a:fillRect/>
          </a:stretch>
        </p:blipFill>
        <p:spPr>
          <a:xfrm>
            <a:off x="5946455" y="8200964"/>
            <a:ext cx="7535327" cy="1745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691D2B-F951-F454-7A49-5D470ADF7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01" y="6305224"/>
            <a:ext cx="3969823" cy="36408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5B6FDC-FD15-4F7E-1A29-C31BFD19D993}"/>
              </a:ext>
            </a:extLst>
          </p:cNvPr>
          <p:cNvSpPr/>
          <p:nvPr/>
        </p:nvSpPr>
        <p:spPr>
          <a:xfrm>
            <a:off x="9372600" y="34671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D237A-468D-8A5F-EBE4-2149B8F50DCE}"/>
              </a:ext>
            </a:extLst>
          </p:cNvPr>
          <p:cNvSpPr/>
          <p:nvPr/>
        </p:nvSpPr>
        <p:spPr>
          <a:xfrm>
            <a:off x="768173" y="2247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3A4805-0E73-62EF-3412-EDB01BCC5CEC}"/>
              </a:ext>
            </a:extLst>
          </p:cNvPr>
          <p:cNvSpPr/>
          <p:nvPr/>
        </p:nvSpPr>
        <p:spPr>
          <a:xfrm>
            <a:off x="3808328" y="411059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899FA7-2DE8-0290-2D60-192B8FE33E76}"/>
              </a:ext>
            </a:extLst>
          </p:cNvPr>
          <p:cNvSpPr/>
          <p:nvPr/>
        </p:nvSpPr>
        <p:spPr>
          <a:xfrm>
            <a:off x="9019743" y="608014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8255D1-D8A5-1767-4FE2-79F468CB375A}"/>
              </a:ext>
            </a:extLst>
          </p:cNvPr>
          <p:cNvSpPr/>
          <p:nvPr/>
        </p:nvSpPr>
        <p:spPr>
          <a:xfrm>
            <a:off x="6888550" y="882564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C60B3EF-7AD7-E0A0-54E7-5B7F8F8FA888}"/>
              </a:ext>
            </a:extLst>
          </p:cNvPr>
          <p:cNvSpPr/>
          <p:nvPr/>
        </p:nvSpPr>
        <p:spPr>
          <a:xfrm>
            <a:off x="2041505" y="657594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763809-CABB-E6F4-049D-804E4FA27EC7}"/>
              </a:ext>
            </a:extLst>
          </p:cNvPr>
          <p:cNvSpPr/>
          <p:nvPr/>
        </p:nvSpPr>
        <p:spPr>
          <a:xfrm>
            <a:off x="7296768" y="1671753"/>
            <a:ext cx="6185014" cy="637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47BD0E-50DC-9528-BAA7-AA2B705D2F3A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9B4C09-AC19-DEFA-7AEE-187A9C272552}"/>
              </a:ext>
            </a:extLst>
          </p:cNvPr>
          <p:cNvSpPr/>
          <p:nvPr/>
        </p:nvSpPr>
        <p:spPr>
          <a:xfrm>
            <a:off x="4495800" y="1671753"/>
            <a:ext cx="2392750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7E09E7-3641-D780-2F42-C9920F4E576E}"/>
              </a:ext>
            </a:extLst>
          </p:cNvPr>
          <p:cNvCxnSpPr>
            <a:cxnSpLocks/>
          </p:cNvCxnSpPr>
          <p:nvPr/>
        </p:nvCxnSpPr>
        <p:spPr>
          <a:xfrm flipH="1">
            <a:off x="4160825" y="4257171"/>
            <a:ext cx="1297072" cy="2667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2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A64DF-805C-F250-EBFE-052981A4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7BF8C025-65F5-7C11-0CAF-F6D582CAE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23112"/>
              </p:ext>
            </p:extLst>
          </p:nvPr>
        </p:nvGraphicFramePr>
        <p:xfrm>
          <a:off x="13716000" y="1662878"/>
          <a:ext cx="3929380" cy="39333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프로필 소개 수정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485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새 프로필 내용 입력 후 저장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업데이트 메시지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수정된 프로필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5673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0D8B57AE-8DCB-5A8E-2E19-76B4028B97E9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프로필 소개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A05B4-2DD8-39D0-2BD6-DBCE51CBC631}"/>
              </a:ext>
            </a:extLst>
          </p:cNvPr>
          <p:cNvSpPr/>
          <p:nvPr/>
        </p:nvSpPr>
        <p:spPr>
          <a:xfrm>
            <a:off x="9372600" y="34671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30070C-8A15-4D80-B785-A893106D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27" y="1637804"/>
            <a:ext cx="6688473" cy="26911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E72420-CCAC-1095-1641-E7EE5104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08" y="1633877"/>
            <a:ext cx="4973592" cy="32436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245049-4864-686F-C90A-29ABB6C9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37" y="4611549"/>
            <a:ext cx="6662354" cy="34275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9FE70-86AB-CCE2-4438-561B89DB79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79" t="7704" r="22774" b="5128"/>
          <a:stretch>
            <a:fillRect/>
          </a:stretch>
        </p:blipFill>
        <p:spPr>
          <a:xfrm>
            <a:off x="7988994" y="5199555"/>
            <a:ext cx="4973592" cy="32792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CEC39B1-0334-44A3-3859-4D60F4688476}"/>
              </a:ext>
            </a:extLst>
          </p:cNvPr>
          <p:cNvSpPr/>
          <p:nvPr/>
        </p:nvSpPr>
        <p:spPr>
          <a:xfrm>
            <a:off x="3352800" y="3255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57AF2-6E19-281D-18A3-139CBAB7DB41}"/>
              </a:ext>
            </a:extLst>
          </p:cNvPr>
          <p:cNvSpPr/>
          <p:nvPr/>
        </p:nvSpPr>
        <p:spPr>
          <a:xfrm>
            <a:off x="9056043" y="369199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4D12BB-7C5B-6421-7A4F-9E74FECA649D}"/>
              </a:ext>
            </a:extLst>
          </p:cNvPr>
          <p:cNvSpPr/>
          <p:nvPr/>
        </p:nvSpPr>
        <p:spPr>
          <a:xfrm>
            <a:off x="2209800" y="6591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3BCF051-3976-5685-1BB9-FD68363E02A0}"/>
              </a:ext>
            </a:extLst>
          </p:cNvPr>
          <p:cNvSpPr/>
          <p:nvPr/>
        </p:nvSpPr>
        <p:spPr>
          <a:xfrm>
            <a:off x="8903643" y="55620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B3EB09D-ED7C-5A02-CC74-3A655BD13478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27483D-BFA4-3301-8AF5-28F25956E936}"/>
              </a:ext>
            </a:extLst>
          </p:cNvPr>
          <p:cNvSpPr/>
          <p:nvPr/>
        </p:nvSpPr>
        <p:spPr>
          <a:xfrm>
            <a:off x="3155039" y="2109203"/>
            <a:ext cx="2392750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CD378C-822D-54DE-5290-DDA58E732A9D}"/>
              </a:ext>
            </a:extLst>
          </p:cNvPr>
          <p:cNvCxnSpPr/>
          <p:nvPr/>
        </p:nvCxnSpPr>
        <p:spPr>
          <a:xfrm>
            <a:off x="5105400" y="3009900"/>
            <a:ext cx="4267200" cy="37338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96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4692-EAC3-9EF2-1E64-4BA9E75E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45274F90-6B34-2642-4415-39606A3B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267476"/>
              </p:ext>
            </p:extLst>
          </p:nvPr>
        </p:nvGraphicFramePr>
        <p:xfrm>
          <a:off x="13716000" y="1662878"/>
          <a:ext cx="3929380" cy="41282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새 닉네임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485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중복된 닉네임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입력시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사용중인 닉네임 알림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75628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중복 확인 후 사용가능 닉네임 알림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14026"/>
                  </a:ext>
                </a:extLst>
              </a:tr>
              <a:tr h="79561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수정된 닉네임 출력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5673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8CB8513E-CB8B-6536-CC43-CF962A66677A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닉네임 변경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3B74D-41B8-A783-141C-32D7567D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6434976" cy="4395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207F45-3ECC-7864-9C00-B82A71DC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662878"/>
            <a:ext cx="5502711" cy="4395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73E44D-C3B8-AEFF-A5D5-32AAE253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5" y="6375064"/>
            <a:ext cx="6887536" cy="31817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9A005A-47CF-11AB-E2B6-3AF197DB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96" y="8239643"/>
            <a:ext cx="4998208" cy="76895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8F2B1E-2500-7022-D227-27D107CBEFF9}"/>
              </a:ext>
            </a:extLst>
          </p:cNvPr>
          <p:cNvSpPr/>
          <p:nvPr/>
        </p:nvSpPr>
        <p:spPr>
          <a:xfrm>
            <a:off x="838200" y="24765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937689-8894-F710-38F2-6B576605EF5F}"/>
              </a:ext>
            </a:extLst>
          </p:cNvPr>
          <p:cNvSpPr/>
          <p:nvPr/>
        </p:nvSpPr>
        <p:spPr>
          <a:xfrm>
            <a:off x="9372600" y="388597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76BEEE-46B8-6328-D08C-B6837E66985F}"/>
              </a:ext>
            </a:extLst>
          </p:cNvPr>
          <p:cNvSpPr/>
          <p:nvPr/>
        </p:nvSpPr>
        <p:spPr>
          <a:xfrm>
            <a:off x="3048000" y="771806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ADE26D-020D-AFF4-6411-7D49F2199E8C}"/>
              </a:ext>
            </a:extLst>
          </p:cNvPr>
          <p:cNvSpPr/>
          <p:nvPr/>
        </p:nvSpPr>
        <p:spPr>
          <a:xfrm>
            <a:off x="9060284" y="790240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28FA3-891C-FD9A-FE66-9F05E147F853}"/>
              </a:ext>
            </a:extLst>
          </p:cNvPr>
          <p:cNvSpPr/>
          <p:nvPr/>
        </p:nvSpPr>
        <p:spPr>
          <a:xfrm>
            <a:off x="9605441" y="8395522"/>
            <a:ext cx="1556223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EFB4F8-9D58-FA1B-4382-CA9E12B7A03F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A0F634-14EF-8F71-5C50-48782F026017}"/>
              </a:ext>
            </a:extLst>
          </p:cNvPr>
          <p:cNvSpPr/>
          <p:nvPr/>
        </p:nvSpPr>
        <p:spPr>
          <a:xfrm>
            <a:off x="3017949" y="2150326"/>
            <a:ext cx="2392750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F5B9B1-5A52-1042-7D0B-79BB4E19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97" y="6591301"/>
            <a:ext cx="2842003" cy="7211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7873C1-B4FC-D1DE-B70F-CDFD4C87FF91}"/>
              </a:ext>
            </a:extLst>
          </p:cNvPr>
          <p:cNvSpPr/>
          <p:nvPr/>
        </p:nvSpPr>
        <p:spPr>
          <a:xfrm>
            <a:off x="9627998" y="6718751"/>
            <a:ext cx="1459100" cy="466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8666CF-A560-760E-11ED-CB748A988C8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10357548" y="7184954"/>
            <a:ext cx="26005" cy="121056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13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6E34-158C-B073-EFED-EC164619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23456841-8E9A-D87F-38D2-866DD1A03F4F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아이디 변경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36EAF-EFAF-6BD8-0604-9D1CEEFD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49" y="1662878"/>
            <a:ext cx="4450337" cy="3023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1FF929-1F8A-2E55-6F95-13B1A8D9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784"/>
          <a:stretch>
            <a:fillRect/>
          </a:stretch>
        </p:blipFill>
        <p:spPr>
          <a:xfrm>
            <a:off x="5507598" y="1657119"/>
            <a:ext cx="6303402" cy="30291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1749C3-B8E2-4F25-5927-1A522285D1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358"/>
          <a:stretch>
            <a:fillRect/>
          </a:stretch>
        </p:blipFill>
        <p:spPr>
          <a:xfrm>
            <a:off x="975849" y="4774098"/>
            <a:ext cx="4450337" cy="2343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E9C014-C5B5-3462-50A7-22F3B3D240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4288"/>
          <a:stretch>
            <a:fillRect/>
          </a:stretch>
        </p:blipFill>
        <p:spPr>
          <a:xfrm>
            <a:off x="9779674" y="4797351"/>
            <a:ext cx="3762900" cy="1790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ED1CF0-89EE-ED8E-E07D-027F0079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53" y="4774098"/>
            <a:ext cx="4115374" cy="3191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F231E5-FA64-33EC-FC5D-6916483D4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911" y="6679449"/>
            <a:ext cx="3762900" cy="18100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941C34-16BC-74E3-5A4E-362312347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7827" y="8477227"/>
            <a:ext cx="4991945" cy="18028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F8BCAA-37DA-16CB-45D5-0B363C11631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6573" b="32547"/>
          <a:stretch>
            <a:fillRect/>
          </a:stretch>
        </p:blipFill>
        <p:spPr>
          <a:xfrm>
            <a:off x="975849" y="7233472"/>
            <a:ext cx="4440993" cy="2781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06A6AA-F898-41C0-6003-09557DA1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887" y="8270896"/>
            <a:ext cx="4115374" cy="83500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3A39E5-74C9-B8EB-1D21-E114A7BD2C57}"/>
              </a:ext>
            </a:extLst>
          </p:cNvPr>
          <p:cNvSpPr/>
          <p:nvPr/>
        </p:nvSpPr>
        <p:spPr>
          <a:xfrm>
            <a:off x="5507598" y="4835793"/>
            <a:ext cx="4151663" cy="3279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C77A3C-9485-39BF-3281-34D3ADCE9A53}"/>
              </a:ext>
            </a:extLst>
          </p:cNvPr>
          <p:cNvSpPr/>
          <p:nvPr/>
        </p:nvSpPr>
        <p:spPr>
          <a:xfrm>
            <a:off x="2057400" y="176190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F84CBB-3C7E-AA4A-2BA0-43986C3D84DD}"/>
              </a:ext>
            </a:extLst>
          </p:cNvPr>
          <p:cNvSpPr/>
          <p:nvPr/>
        </p:nvSpPr>
        <p:spPr>
          <a:xfrm>
            <a:off x="7622046" y="225770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52663D-8165-5E92-35E4-3D40DDC56A1C}"/>
              </a:ext>
            </a:extLst>
          </p:cNvPr>
          <p:cNvSpPr/>
          <p:nvPr/>
        </p:nvSpPr>
        <p:spPr>
          <a:xfrm>
            <a:off x="2923766" y="60924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3E4A90-4AE6-440A-FA7E-000B38C2480B}"/>
              </a:ext>
            </a:extLst>
          </p:cNvPr>
          <p:cNvSpPr/>
          <p:nvPr/>
        </p:nvSpPr>
        <p:spPr>
          <a:xfrm>
            <a:off x="5706616" y="636975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BAB2AA3-4526-298E-7B8E-FF7631D5DAA1}"/>
              </a:ext>
            </a:extLst>
          </p:cNvPr>
          <p:cNvSpPr/>
          <p:nvPr/>
        </p:nvSpPr>
        <p:spPr>
          <a:xfrm>
            <a:off x="9832122" y="565652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B2CC68E-009C-CF99-2E43-7D5440CE02FB}"/>
              </a:ext>
            </a:extLst>
          </p:cNvPr>
          <p:cNvSpPr/>
          <p:nvPr/>
        </p:nvSpPr>
        <p:spPr>
          <a:xfrm>
            <a:off x="10875612" y="67793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9F9A055-D27C-BB2A-ADF1-CFCD3738D8FC}"/>
              </a:ext>
            </a:extLst>
          </p:cNvPr>
          <p:cNvSpPr/>
          <p:nvPr/>
        </p:nvSpPr>
        <p:spPr>
          <a:xfrm>
            <a:off x="11722659" y="735274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E830104-5466-AB3F-7630-34F661EEE0EC}"/>
              </a:ext>
            </a:extLst>
          </p:cNvPr>
          <p:cNvSpPr/>
          <p:nvPr/>
        </p:nvSpPr>
        <p:spPr>
          <a:xfrm>
            <a:off x="11700546" y="85218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D70F23F-2B41-7504-C393-F955B2389718}"/>
              </a:ext>
            </a:extLst>
          </p:cNvPr>
          <p:cNvSpPr/>
          <p:nvPr/>
        </p:nvSpPr>
        <p:spPr>
          <a:xfrm>
            <a:off x="1512243" y="76194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28CEB8A-0C9B-2359-E0C9-4FB562A13636}"/>
              </a:ext>
            </a:extLst>
          </p:cNvPr>
          <p:cNvSpPr/>
          <p:nvPr/>
        </p:nvSpPr>
        <p:spPr>
          <a:xfrm>
            <a:off x="6172805" y="811564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10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2DA8AE-943A-9FAE-886A-E80FF730A52E}"/>
              </a:ext>
            </a:extLst>
          </p:cNvPr>
          <p:cNvSpPr/>
          <p:nvPr/>
        </p:nvSpPr>
        <p:spPr>
          <a:xfrm>
            <a:off x="6774829" y="8419687"/>
            <a:ext cx="1385321" cy="417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7412853-7DFA-B810-A443-7D7467DDF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51805"/>
              </p:ext>
            </p:extLst>
          </p:nvPr>
        </p:nvGraphicFramePr>
        <p:xfrm>
          <a:off x="13716000" y="1662878"/>
          <a:ext cx="3929380" cy="70110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이미 사용중인 아이디 입력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중복 확인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중복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메세지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새 아이디 인증코드 요청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이메일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입력창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인증코드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코드입력 후 버튼 색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자동 로그아웃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화면으로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돌아감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342847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10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성공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465431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1D858-5CB0-5DA8-D92B-8238210488E9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4910E3-6A75-5882-52E4-F1C7B5E760BD}"/>
              </a:ext>
            </a:extLst>
          </p:cNvPr>
          <p:cNvSpPr/>
          <p:nvPr/>
        </p:nvSpPr>
        <p:spPr>
          <a:xfrm>
            <a:off x="2487733" y="1869993"/>
            <a:ext cx="1490516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D9985-F148-270A-46B3-EED189B8D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1802" t="8134" r="14017" b="68368"/>
          <a:stretch>
            <a:fillRect/>
          </a:stretch>
        </p:blipFill>
        <p:spPr>
          <a:xfrm>
            <a:off x="236146" y="1969633"/>
            <a:ext cx="1734541" cy="120207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92486F6-A9AE-CCE0-EF96-0DD9AB425432}"/>
              </a:ext>
            </a:extLst>
          </p:cNvPr>
          <p:cNvCxnSpPr/>
          <p:nvPr/>
        </p:nvCxnSpPr>
        <p:spPr>
          <a:xfrm>
            <a:off x="1371600" y="2522340"/>
            <a:ext cx="958378" cy="559296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4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5464-7313-3BC5-775C-B08E3363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9434AA-13CD-D334-8AFC-E4B9A15013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8A4D2AE-8C98-2D47-16AC-6C5951280199}"/>
              </a:ext>
            </a:extLst>
          </p:cNvPr>
          <p:cNvSpPr txBox="1"/>
          <p:nvPr/>
        </p:nvSpPr>
        <p:spPr>
          <a:xfrm>
            <a:off x="990600" y="605865"/>
            <a:ext cx="16281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메뉴 구조도 </a:t>
            </a:r>
            <a:r>
              <a:rPr lang="en-US" altLang="ko-KR" sz="6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6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사이트맵</a:t>
            </a:r>
            <a:r>
              <a:rPr lang="en-US" altLang="ko-KR" sz="6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202D2D-A453-2BB2-71E7-71E6A4C6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31410"/>
            <a:ext cx="16281400" cy="8115300"/>
          </a:xfrm>
          <a:prstGeom prst="rect">
            <a:avLst/>
          </a:prstGeom>
          <a:effectLst>
            <a:outerShdw blurRad="556992" dist="115053" dir="19620000">
              <a:srgbClr val="2D2D2D">
                <a:alpha val="14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57609E-E97C-0C95-405A-810772C5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89" y="2984500"/>
            <a:ext cx="2616200" cy="711200"/>
          </a:xfrm>
          <a:prstGeom prst="rect">
            <a:avLst/>
          </a:prstGeom>
          <a:effectLst/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D07432A6-263C-583B-B635-2A1BCB273ACE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0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59D00004-17EB-2F6F-79EE-1C8AF608A5C5}"/>
              </a:ext>
            </a:extLst>
          </p:cNvPr>
          <p:cNvSpPr txBox="1"/>
          <p:nvPr/>
        </p:nvSpPr>
        <p:spPr>
          <a:xfrm>
            <a:off x="1659889" y="3124200"/>
            <a:ext cx="2616200" cy="42545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로그인 전 </a:t>
            </a:r>
            <a:r>
              <a:rPr lang="en-US" alt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MAIN</a:t>
            </a:r>
            <a:endParaRPr lang="ko-KR" sz="27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18689ADE-A68F-3AFC-4E9F-3C1ABEE8D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89" y="5111190"/>
            <a:ext cx="2006600" cy="711200"/>
          </a:xfrm>
          <a:prstGeom prst="rect">
            <a:avLst/>
          </a:prstGeom>
          <a:effectLst/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4AF40320-2A74-EBEC-1A63-AF58E73522A3}"/>
              </a:ext>
            </a:extLst>
          </p:cNvPr>
          <p:cNvSpPr txBox="1"/>
          <p:nvPr/>
        </p:nvSpPr>
        <p:spPr>
          <a:xfrm>
            <a:off x="1676397" y="5298235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HOME</a:t>
            </a:r>
            <a:endParaRPr lang="ko-KR" sz="27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EE575CD7-55B3-E591-C312-62454EF9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159" y="5111190"/>
            <a:ext cx="2006600" cy="711200"/>
          </a:xfrm>
          <a:prstGeom prst="rect">
            <a:avLst/>
          </a:prstGeom>
          <a:effectLst/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F021FF7E-C937-94A8-3437-3859B387F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29" y="5111190"/>
            <a:ext cx="2006600" cy="711200"/>
          </a:xfrm>
          <a:prstGeom prst="rect">
            <a:avLst/>
          </a:prstGeom>
          <a:effectLst/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357E8D10-3087-CA50-4B82-A4B120BE0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699" y="5111190"/>
            <a:ext cx="2006600" cy="711200"/>
          </a:xfrm>
          <a:prstGeom prst="rect">
            <a:avLst/>
          </a:prstGeom>
          <a:effectLst/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720AF9E2-E61F-9CC1-CD04-B7FE4B86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781" y="5111190"/>
            <a:ext cx="2006600" cy="711200"/>
          </a:xfrm>
          <a:prstGeom prst="rect">
            <a:avLst/>
          </a:prstGeom>
          <a:effectLst/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FC256B74-5926-9425-4FF6-5B977AFD6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2945" y="5111190"/>
            <a:ext cx="2006600" cy="711200"/>
          </a:xfrm>
          <a:prstGeom prst="rect">
            <a:avLst/>
          </a:prstGeom>
          <a:effectLst/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1C04C19-7265-D987-8E01-00F24AB63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863" y="5111190"/>
            <a:ext cx="2006600" cy="711200"/>
          </a:xfrm>
          <a:prstGeom prst="rect">
            <a:avLst/>
          </a:prstGeom>
          <a:effectLst/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FD371F43-2E26-68BB-CFCA-39D4E9232C13}"/>
              </a:ext>
            </a:extLst>
          </p:cNvPr>
          <p:cNvSpPr txBox="1"/>
          <p:nvPr/>
        </p:nvSpPr>
        <p:spPr>
          <a:xfrm>
            <a:off x="3835399" y="5298235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7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TOP10</a:t>
            </a:r>
            <a:endParaRPr lang="ko-KR" sz="27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6A71BAC5-997C-5337-6DDC-9103A78B3BBE}"/>
              </a:ext>
            </a:extLst>
          </p:cNvPr>
          <p:cNvSpPr txBox="1"/>
          <p:nvPr/>
        </p:nvSpPr>
        <p:spPr>
          <a:xfrm>
            <a:off x="5956299" y="5298235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마이페이지</a:t>
            </a:r>
            <a:endParaRPr lang="ko-KR" sz="24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AF1289AF-F13B-F62E-2E03-A7D057742A40}"/>
              </a:ext>
            </a:extLst>
          </p:cNvPr>
          <p:cNvSpPr txBox="1"/>
          <p:nvPr/>
        </p:nvSpPr>
        <p:spPr>
          <a:xfrm>
            <a:off x="8140699" y="5298235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유저 검색</a:t>
            </a:r>
            <a:endParaRPr lang="ko-KR" sz="24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1FDD3BDB-458E-6C31-95EC-3C00B44ABA1D}"/>
              </a:ext>
            </a:extLst>
          </p:cNvPr>
          <p:cNvSpPr txBox="1"/>
          <p:nvPr/>
        </p:nvSpPr>
        <p:spPr>
          <a:xfrm>
            <a:off x="10276839" y="5277457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공지</a:t>
            </a:r>
            <a:r>
              <a:rPr lang="en-US" altLang="ko-KR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문의</a:t>
            </a:r>
            <a:endParaRPr lang="ko-KR" sz="24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E20FB681-F3B8-1108-2B16-9724F34874F1}"/>
              </a:ext>
            </a:extLst>
          </p:cNvPr>
          <p:cNvSpPr txBox="1"/>
          <p:nvPr/>
        </p:nvSpPr>
        <p:spPr>
          <a:xfrm>
            <a:off x="12468863" y="5277456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7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R7</a:t>
            </a:r>
            <a:r>
              <a:rPr lang="ko-KR" altLang="en-US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봇</a:t>
            </a:r>
            <a:endParaRPr lang="ko-KR" sz="24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882666E3-DCE5-46F6-923E-F581260D7E87}"/>
              </a:ext>
            </a:extLst>
          </p:cNvPr>
          <p:cNvSpPr txBox="1"/>
          <p:nvPr/>
        </p:nvSpPr>
        <p:spPr>
          <a:xfrm>
            <a:off x="14613889" y="5298235"/>
            <a:ext cx="2014222" cy="3786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관리자</a:t>
            </a:r>
            <a:endParaRPr lang="ko-KR" sz="24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AEC6E5E-1ED7-B9F8-C611-D7B348F18409}"/>
              </a:ext>
            </a:extLst>
          </p:cNvPr>
          <p:cNvSpPr/>
          <p:nvPr/>
        </p:nvSpPr>
        <p:spPr>
          <a:xfrm>
            <a:off x="3843021" y="80176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607A4DD-9DE1-7C02-5476-4C8AE69924AE}"/>
              </a:ext>
            </a:extLst>
          </p:cNvPr>
          <p:cNvSpPr/>
          <p:nvPr/>
        </p:nvSpPr>
        <p:spPr>
          <a:xfrm>
            <a:off x="5951219" y="95124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9ACFA1E-C740-F86D-3BB4-4A9B5C1CC072}"/>
              </a:ext>
            </a:extLst>
          </p:cNvPr>
          <p:cNvSpPr/>
          <p:nvPr/>
        </p:nvSpPr>
        <p:spPr>
          <a:xfrm>
            <a:off x="8148321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DC49279-C0F2-46A1-C204-8973F9707654}"/>
              </a:ext>
            </a:extLst>
          </p:cNvPr>
          <p:cNvSpPr/>
          <p:nvPr/>
        </p:nvSpPr>
        <p:spPr>
          <a:xfrm>
            <a:off x="10300973" y="80176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FBAD25-9906-2813-4C17-2CA87D3D8D55}"/>
              </a:ext>
            </a:extLst>
          </p:cNvPr>
          <p:cNvSpPr/>
          <p:nvPr/>
        </p:nvSpPr>
        <p:spPr>
          <a:xfrm>
            <a:off x="12468863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B861CDD-B59E-46DC-64D0-DFEB20F95B98}"/>
              </a:ext>
            </a:extLst>
          </p:cNvPr>
          <p:cNvSpPr/>
          <p:nvPr/>
        </p:nvSpPr>
        <p:spPr>
          <a:xfrm>
            <a:off x="14618975" y="95124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7556FE8-6345-9AEA-68A5-2461D705DF31}"/>
              </a:ext>
            </a:extLst>
          </p:cNvPr>
          <p:cNvSpPr/>
          <p:nvPr/>
        </p:nvSpPr>
        <p:spPr>
          <a:xfrm>
            <a:off x="4945378" y="271513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3559843-47F0-47B9-DC8F-4758AC181382}"/>
              </a:ext>
            </a:extLst>
          </p:cNvPr>
          <p:cNvSpPr/>
          <p:nvPr/>
        </p:nvSpPr>
        <p:spPr>
          <a:xfrm>
            <a:off x="4945378" y="34950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D8679E0-FC1B-DE30-7997-A6B52E1FB312}"/>
              </a:ext>
            </a:extLst>
          </p:cNvPr>
          <p:cNvSpPr/>
          <p:nvPr/>
        </p:nvSpPr>
        <p:spPr>
          <a:xfrm>
            <a:off x="4945378" y="427484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FF4C4D03-7F2C-6CB5-9CF3-787E127DA238}"/>
              </a:ext>
            </a:extLst>
          </p:cNvPr>
          <p:cNvSpPr/>
          <p:nvPr/>
        </p:nvSpPr>
        <p:spPr>
          <a:xfrm>
            <a:off x="7747000" y="272387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A75F38B-2F60-07B1-76CC-C36590A2C519}"/>
              </a:ext>
            </a:extLst>
          </p:cNvPr>
          <p:cNvSpPr/>
          <p:nvPr/>
        </p:nvSpPr>
        <p:spPr>
          <a:xfrm>
            <a:off x="7747000" y="350380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E10A604-DE68-11DB-27A4-6A5010730736}"/>
              </a:ext>
            </a:extLst>
          </p:cNvPr>
          <p:cNvSpPr/>
          <p:nvPr/>
        </p:nvSpPr>
        <p:spPr>
          <a:xfrm>
            <a:off x="7747000" y="42835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01E8258E-C1A9-E981-7E25-014EEA87D317}"/>
              </a:ext>
            </a:extLst>
          </p:cNvPr>
          <p:cNvSpPr txBox="1"/>
          <p:nvPr/>
        </p:nvSpPr>
        <p:spPr>
          <a:xfrm>
            <a:off x="4945378" y="2774950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일반 로그인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E0556B93-F477-6DA5-150B-831AC4321136}"/>
              </a:ext>
            </a:extLst>
          </p:cNvPr>
          <p:cNvSpPr txBox="1"/>
          <p:nvPr/>
        </p:nvSpPr>
        <p:spPr>
          <a:xfrm>
            <a:off x="4919978" y="3535862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구글 로그인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8B70BAD3-3D58-0F54-B7E0-8F538B936CF9}"/>
              </a:ext>
            </a:extLst>
          </p:cNvPr>
          <p:cNvSpPr txBox="1"/>
          <p:nvPr/>
        </p:nvSpPr>
        <p:spPr>
          <a:xfrm>
            <a:off x="4919978" y="4362179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카카오 로그인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124A8883-6E66-41EC-BA81-FF7EFB120AD0}"/>
              </a:ext>
            </a:extLst>
          </p:cNvPr>
          <p:cNvSpPr txBox="1"/>
          <p:nvPr/>
        </p:nvSpPr>
        <p:spPr>
          <a:xfrm>
            <a:off x="7702555" y="2746655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2CA8B5-9F37-7B5A-191A-066A9ADC98D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66489" y="5466788"/>
            <a:ext cx="153670" cy="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9">
            <a:extLst>
              <a:ext uri="{FF2B5EF4-FFF2-40B4-BE49-F238E27FC236}">
                <a16:creationId xmlns:a16="http://schemas.microsoft.com/office/drawing/2014/main" id="{326C52FA-6590-4B08-53D9-F1A2BCA6D965}"/>
              </a:ext>
            </a:extLst>
          </p:cNvPr>
          <p:cNvSpPr txBox="1"/>
          <p:nvPr/>
        </p:nvSpPr>
        <p:spPr>
          <a:xfrm>
            <a:off x="7692395" y="3570605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변경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:a16="http://schemas.microsoft.com/office/drawing/2014/main" id="{812449C4-28C9-42D3-1026-245E331A9155}"/>
              </a:ext>
            </a:extLst>
          </p:cNvPr>
          <p:cNvSpPr txBox="1"/>
          <p:nvPr/>
        </p:nvSpPr>
        <p:spPr>
          <a:xfrm>
            <a:off x="7702555" y="4351655"/>
            <a:ext cx="2006600" cy="3740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이용약관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14203EF-B7DE-A918-4A0F-F6BDC3005748}"/>
              </a:ext>
            </a:extLst>
          </p:cNvPr>
          <p:cNvCxnSpPr>
            <a:cxnSpLocks/>
          </p:cNvCxnSpPr>
          <p:nvPr/>
        </p:nvCxnSpPr>
        <p:spPr>
          <a:xfrm>
            <a:off x="2683508" y="3713522"/>
            <a:ext cx="0" cy="13560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658E393-7EB0-C80E-294E-4583C68C8C6D}"/>
              </a:ext>
            </a:extLst>
          </p:cNvPr>
          <p:cNvCxnSpPr>
            <a:cxnSpLocks/>
          </p:cNvCxnSpPr>
          <p:nvPr/>
        </p:nvCxnSpPr>
        <p:spPr>
          <a:xfrm>
            <a:off x="5826759" y="5466788"/>
            <a:ext cx="12954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441AE91-F73D-5A9D-F96E-98A6A594E855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7987029" y="5466790"/>
            <a:ext cx="15367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6875004-C483-3C56-FD2E-6944C39BA1D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10147299" y="5466790"/>
            <a:ext cx="15748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B4C1090-499E-2170-37D9-2A163BE157A0}"/>
              </a:ext>
            </a:extLst>
          </p:cNvPr>
          <p:cNvCxnSpPr>
            <a:endCxn id="32" idx="1"/>
          </p:cNvCxnSpPr>
          <p:nvPr/>
        </p:nvCxnSpPr>
        <p:spPr>
          <a:xfrm>
            <a:off x="12307573" y="5466788"/>
            <a:ext cx="161290" cy="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A417562-587B-E615-3AC4-EADDBD41753E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4475463" y="5466790"/>
            <a:ext cx="15748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B27BA44E-8867-4223-77C5-CCB68B29AFAF}"/>
              </a:ext>
            </a:extLst>
          </p:cNvPr>
          <p:cNvCxnSpPr/>
          <p:nvPr/>
        </p:nvCxnSpPr>
        <p:spPr>
          <a:xfrm flipV="1">
            <a:off x="2683508" y="2984500"/>
            <a:ext cx="2236470" cy="1367155"/>
          </a:xfrm>
          <a:prstGeom prst="bentConnector3">
            <a:avLst>
              <a:gd name="adj1" fmla="val 8543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D0FA595-DD20-EF72-73F5-063422B833F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20893" y="3761760"/>
            <a:ext cx="3244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D036A6A-1F12-B86F-FABE-58254D451A0C}"/>
              </a:ext>
            </a:extLst>
          </p:cNvPr>
          <p:cNvCxnSpPr/>
          <p:nvPr/>
        </p:nvCxnSpPr>
        <p:spPr>
          <a:xfrm>
            <a:off x="2683508" y="4351655"/>
            <a:ext cx="2236470" cy="182245"/>
          </a:xfrm>
          <a:prstGeom prst="bentConnector3">
            <a:avLst>
              <a:gd name="adj1" fmla="val 8543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7843C4-176C-567E-1076-50DC03812F6D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6951978" y="2981830"/>
            <a:ext cx="795022" cy="8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871804C6-7775-4582-DDC9-C2945FA582D3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951978" y="2990570"/>
            <a:ext cx="795022" cy="77993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B8E1C2A6-C53A-95D5-D4D9-73FD8DED0527}"/>
              </a:ext>
            </a:extLst>
          </p:cNvPr>
          <p:cNvCxnSpPr>
            <a:cxnSpLocks/>
            <a:endCxn id="82" idx="1"/>
          </p:cNvCxnSpPr>
          <p:nvPr/>
        </p:nvCxnSpPr>
        <p:spPr>
          <a:xfrm rot="16200000" flipH="1">
            <a:off x="6766503" y="3569783"/>
            <a:ext cx="1559670" cy="40132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7D212DC3-85CA-D0EB-C200-8D7C1B2BAE9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663189" y="5822390"/>
            <a:ext cx="20319" cy="31769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8951ECC-8019-6B50-B61A-AF2ED68BC701}"/>
              </a:ext>
            </a:extLst>
          </p:cNvPr>
          <p:cNvSpPr/>
          <p:nvPr/>
        </p:nvSpPr>
        <p:spPr>
          <a:xfrm>
            <a:off x="1659889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64FACB-D64E-EF51-BF42-1A6269AF9CB3}"/>
              </a:ext>
            </a:extLst>
          </p:cNvPr>
          <p:cNvSpPr/>
          <p:nvPr/>
        </p:nvSpPr>
        <p:spPr>
          <a:xfrm>
            <a:off x="1659889" y="72378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07A07B4-7201-003F-EB93-FFFBF60203BD}"/>
              </a:ext>
            </a:extLst>
          </p:cNvPr>
          <p:cNvSpPr/>
          <p:nvPr/>
        </p:nvSpPr>
        <p:spPr>
          <a:xfrm>
            <a:off x="1659889" y="80176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3A3CD6BA-37FE-555D-5001-9ADE0410616F}"/>
              </a:ext>
            </a:extLst>
          </p:cNvPr>
          <p:cNvCxnSpPr>
            <a:stCxn id="28" idx="2"/>
            <a:endCxn id="46" idx="0"/>
          </p:cNvCxnSpPr>
          <p:nvPr/>
        </p:nvCxnSpPr>
        <p:spPr>
          <a:xfrm>
            <a:off x="4823459" y="5822390"/>
            <a:ext cx="22862" cy="21952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879189-0AC2-7B2F-A44A-824109658CFD}"/>
              </a:ext>
            </a:extLst>
          </p:cNvPr>
          <p:cNvSpPr/>
          <p:nvPr/>
        </p:nvSpPr>
        <p:spPr>
          <a:xfrm>
            <a:off x="3843021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63ACF9F-B884-5F11-5E91-A46801417EE8}"/>
              </a:ext>
            </a:extLst>
          </p:cNvPr>
          <p:cNvSpPr/>
          <p:nvPr/>
        </p:nvSpPr>
        <p:spPr>
          <a:xfrm>
            <a:off x="3843021" y="72378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0E807D62-E717-59A0-C924-A27E5561EF39}"/>
              </a:ext>
            </a:extLst>
          </p:cNvPr>
          <p:cNvCxnSpPr>
            <a:stCxn id="29" idx="2"/>
            <a:endCxn id="51" idx="0"/>
          </p:cNvCxnSpPr>
          <p:nvPr/>
        </p:nvCxnSpPr>
        <p:spPr>
          <a:xfrm flipH="1">
            <a:off x="6954519" y="5822390"/>
            <a:ext cx="29210" cy="36900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D43754F-395E-D017-F32D-EB50AAE9B459}"/>
              </a:ext>
            </a:extLst>
          </p:cNvPr>
          <p:cNvSpPr/>
          <p:nvPr/>
        </p:nvSpPr>
        <p:spPr>
          <a:xfrm>
            <a:off x="5980429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3990BC2-A42C-6985-8FD8-6D4E6AAAA489}"/>
              </a:ext>
            </a:extLst>
          </p:cNvPr>
          <p:cNvSpPr/>
          <p:nvPr/>
        </p:nvSpPr>
        <p:spPr>
          <a:xfrm>
            <a:off x="5980429" y="72378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07F95D6-F054-0EF7-768B-10EC9DED8F57}"/>
              </a:ext>
            </a:extLst>
          </p:cNvPr>
          <p:cNvSpPr/>
          <p:nvPr/>
        </p:nvSpPr>
        <p:spPr>
          <a:xfrm>
            <a:off x="5980429" y="80176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0695CB5-3E5C-35F5-7616-638B6E0E37F0}"/>
              </a:ext>
            </a:extLst>
          </p:cNvPr>
          <p:cNvSpPr/>
          <p:nvPr/>
        </p:nvSpPr>
        <p:spPr>
          <a:xfrm>
            <a:off x="5951219" y="873267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6D6A33EC-A214-1742-8E9B-835914D0E291}"/>
              </a:ext>
            </a:extLst>
          </p:cNvPr>
          <p:cNvCxnSpPr>
            <a:stCxn id="30" idx="2"/>
            <a:endCxn id="52" idx="0"/>
          </p:cNvCxnSpPr>
          <p:nvPr/>
        </p:nvCxnSpPr>
        <p:spPr>
          <a:xfrm>
            <a:off x="9143999" y="5822390"/>
            <a:ext cx="7622" cy="635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663FBB9-42DD-F6C0-C4E3-52DE1CB6827F}"/>
              </a:ext>
            </a:extLst>
          </p:cNvPr>
          <p:cNvCxnSpPr>
            <a:stCxn id="31" idx="2"/>
            <a:endCxn id="56" idx="0"/>
          </p:cNvCxnSpPr>
          <p:nvPr/>
        </p:nvCxnSpPr>
        <p:spPr>
          <a:xfrm flipH="1">
            <a:off x="11304273" y="5822390"/>
            <a:ext cx="3808" cy="21952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0C565CB-2E83-B0DB-1100-C0EE31C7FD05}"/>
              </a:ext>
            </a:extLst>
          </p:cNvPr>
          <p:cNvSpPr/>
          <p:nvPr/>
        </p:nvSpPr>
        <p:spPr>
          <a:xfrm>
            <a:off x="10300973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668E3ED-CCE3-F785-2F0F-3407F45F3A8C}"/>
              </a:ext>
            </a:extLst>
          </p:cNvPr>
          <p:cNvSpPr/>
          <p:nvPr/>
        </p:nvSpPr>
        <p:spPr>
          <a:xfrm>
            <a:off x="10300973" y="72378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0F00FF0-FD46-2768-58F0-2BACD2D9DE92}"/>
              </a:ext>
            </a:extLst>
          </p:cNvPr>
          <p:cNvCxnSpPr>
            <a:stCxn id="32" idx="2"/>
            <a:endCxn id="57" idx="0"/>
          </p:cNvCxnSpPr>
          <p:nvPr/>
        </p:nvCxnSpPr>
        <p:spPr>
          <a:xfrm>
            <a:off x="13472163" y="5822390"/>
            <a:ext cx="0" cy="635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199C1B0C-4149-C49C-1C7E-FB73A2932CA0}"/>
              </a:ext>
            </a:extLst>
          </p:cNvPr>
          <p:cNvCxnSpPr>
            <a:stCxn id="33" idx="2"/>
            <a:endCxn id="62" idx="0"/>
          </p:cNvCxnSpPr>
          <p:nvPr/>
        </p:nvCxnSpPr>
        <p:spPr>
          <a:xfrm flipH="1">
            <a:off x="15622275" y="5822390"/>
            <a:ext cx="13970" cy="36900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81A5EE-4844-0ADF-7085-6216524896D8}"/>
              </a:ext>
            </a:extLst>
          </p:cNvPr>
          <p:cNvSpPr/>
          <p:nvPr/>
        </p:nvSpPr>
        <p:spPr>
          <a:xfrm>
            <a:off x="14648185" y="645795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C5A6F-B2E7-3434-4394-E6A98AAB1C3C}"/>
              </a:ext>
            </a:extLst>
          </p:cNvPr>
          <p:cNvSpPr/>
          <p:nvPr/>
        </p:nvSpPr>
        <p:spPr>
          <a:xfrm>
            <a:off x="14648185" y="723788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844E965-97F1-5A8A-820E-B49C1C5305F8}"/>
              </a:ext>
            </a:extLst>
          </p:cNvPr>
          <p:cNvSpPr/>
          <p:nvPr/>
        </p:nvSpPr>
        <p:spPr>
          <a:xfrm>
            <a:off x="14648185" y="801766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A04C7E7-A0BD-12EF-36B5-70E0F229F2AC}"/>
              </a:ext>
            </a:extLst>
          </p:cNvPr>
          <p:cNvSpPr/>
          <p:nvPr/>
        </p:nvSpPr>
        <p:spPr>
          <a:xfrm>
            <a:off x="14618975" y="873267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9">
            <a:extLst>
              <a:ext uri="{FF2B5EF4-FFF2-40B4-BE49-F238E27FC236}">
                <a16:creationId xmlns:a16="http://schemas.microsoft.com/office/drawing/2014/main" id="{B1CF5DA5-8157-7474-BD0F-0DBDF9C5D114}"/>
              </a:ext>
            </a:extLst>
          </p:cNvPr>
          <p:cNvSpPr txBox="1"/>
          <p:nvPr/>
        </p:nvSpPr>
        <p:spPr>
          <a:xfrm>
            <a:off x="1682751" y="6619390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배너</a:t>
            </a: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슬라이드</a:t>
            </a: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5" name="TextBox 9">
            <a:extLst>
              <a:ext uri="{FF2B5EF4-FFF2-40B4-BE49-F238E27FC236}">
                <a16:creationId xmlns:a16="http://schemas.microsoft.com/office/drawing/2014/main" id="{5490A2A4-F2A3-89AB-8282-0B3A3F235558}"/>
              </a:ext>
            </a:extLst>
          </p:cNvPr>
          <p:cNvSpPr txBox="1"/>
          <p:nvPr/>
        </p:nvSpPr>
        <p:spPr>
          <a:xfrm>
            <a:off x="1633215" y="737861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도시 소개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6" name="TextBox 9">
            <a:extLst>
              <a:ext uri="{FF2B5EF4-FFF2-40B4-BE49-F238E27FC236}">
                <a16:creationId xmlns:a16="http://schemas.microsoft.com/office/drawing/2014/main" id="{B1E92163-91F4-4B60-89E2-1745A2657FC6}"/>
              </a:ext>
            </a:extLst>
          </p:cNvPr>
          <p:cNvSpPr txBox="1"/>
          <p:nvPr/>
        </p:nvSpPr>
        <p:spPr>
          <a:xfrm>
            <a:off x="1633215" y="817316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음식점 목록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7" name="TextBox 9">
            <a:extLst>
              <a:ext uri="{FF2B5EF4-FFF2-40B4-BE49-F238E27FC236}">
                <a16:creationId xmlns:a16="http://schemas.microsoft.com/office/drawing/2014/main" id="{02315CFE-7020-E738-BDF6-28AD963EB562}"/>
              </a:ext>
            </a:extLst>
          </p:cNvPr>
          <p:cNvSpPr txBox="1"/>
          <p:nvPr/>
        </p:nvSpPr>
        <p:spPr>
          <a:xfrm>
            <a:off x="3839206" y="659868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이달의 여행지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8" name="TextBox 9">
            <a:extLst>
              <a:ext uri="{FF2B5EF4-FFF2-40B4-BE49-F238E27FC236}">
                <a16:creationId xmlns:a16="http://schemas.microsoft.com/office/drawing/2014/main" id="{8A37B3B1-0F97-7982-06E0-FFCF48627BF0}"/>
              </a:ext>
            </a:extLst>
          </p:cNvPr>
          <p:cNvSpPr txBox="1"/>
          <p:nvPr/>
        </p:nvSpPr>
        <p:spPr>
          <a:xfrm>
            <a:off x="3806193" y="737861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투표 진행 상황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9" name="TextBox 9">
            <a:extLst>
              <a:ext uri="{FF2B5EF4-FFF2-40B4-BE49-F238E27FC236}">
                <a16:creationId xmlns:a16="http://schemas.microsoft.com/office/drawing/2014/main" id="{D56E8275-89EB-08D9-C81B-9B6EC01CFE3E}"/>
              </a:ext>
            </a:extLst>
          </p:cNvPr>
          <p:cNvSpPr txBox="1"/>
          <p:nvPr/>
        </p:nvSpPr>
        <p:spPr>
          <a:xfrm>
            <a:off x="3815083" y="815839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달의 게시물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0" name="TextBox 9">
            <a:extLst>
              <a:ext uri="{FF2B5EF4-FFF2-40B4-BE49-F238E27FC236}">
                <a16:creationId xmlns:a16="http://schemas.microsoft.com/office/drawing/2014/main" id="{8DD5920B-319E-F19A-37D8-2C7D606CB97D}"/>
              </a:ext>
            </a:extLst>
          </p:cNvPr>
          <p:cNvSpPr txBox="1"/>
          <p:nvPr/>
        </p:nvSpPr>
        <p:spPr>
          <a:xfrm>
            <a:off x="5982973" y="661256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정보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1" name="TextBox 9">
            <a:extLst>
              <a:ext uri="{FF2B5EF4-FFF2-40B4-BE49-F238E27FC236}">
                <a16:creationId xmlns:a16="http://schemas.microsoft.com/office/drawing/2014/main" id="{ABB3FE83-C3F5-619C-64AA-5E5151D4AD3C}"/>
              </a:ext>
            </a:extLst>
          </p:cNvPr>
          <p:cNvSpPr txBox="1"/>
          <p:nvPr/>
        </p:nvSpPr>
        <p:spPr>
          <a:xfrm>
            <a:off x="5993133" y="739338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정보 수정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2" name="TextBox 9">
            <a:extLst>
              <a:ext uri="{FF2B5EF4-FFF2-40B4-BE49-F238E27FC236}">
                <a16:creationId xmlns:a16="http://schemas.microsoft.com/office/drawing/2014/main" id="{F06DE449-A42A-3BC4-6855-7BD495E22059}"/>
              </a:ext>
            </a:extLst>
          </p:cNvPr>
          <p:cNvSpPr txBox="1"/>
          <p:nvPr/>
        </p:nvSpPr>
        <p:spPr>
          <a:xfrm>
            <a:off x="5947409" y="8157715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글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3" name="TextBox 9">
            <a:extLst>
              <a:ext uri="{FF2B5EF4-FFF2-40B4-BE49-F238E27FC236}">
                <a16:creationId xmlns:a16="http://schemas.microsoft.com/office/drawing/2014/main" id="{413365E7-FDF8-0C27-8DD4-36BF39946BF6}"/>
              </a:ext>
            </a:extLst>
          </p:cNvPr>
          <p:cNvSpPr txBox="1"/>
          <p:nvPr/>
        </p:nvSpPr>
        <p:spPr>
          <a:xfrm>
            <a:off x="5938520" y="8910710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팔로워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9">
            <a:extLst>
              <a:ext uri="{FF2B5EF4-FFF2-40B4-BE49-F238E27FC236}">
                <a16:creationId xmlns:a16="http://schemas.microsoft.com/office/drawing/2014/main" id="{C8F51944-43EE-D871-2EBB-9DDB01EB6D2B}"/>
              </a:ext>
            </a:extLst>
          </p:cNvPr>
          <p:cNvSpPr txBox="1"/>
          <p:nvPr/>
        </p:nvSpPr>
        <p:spPr>
          <a:xfrm>
            <a:off x="5948678" y="9694060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팔로잉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5" name="TextBox 9">
            <a:extLst>
              <a:ext uri="{FF2B5EF4-FFF2-40B4-BE49-F238E27FC236}">
                <a16:creationId xmlns:a16="http://schemas.microsoft.com/office/drawing/2014/main" id="{28FFFE6A-E0EC-72BB-0A01-13CD3A2DEF4D}"/>
              </a:ext>
            </a:extLst>
          </p:cNvPr>
          <p:cNvSpPr txBox="1"/>
          <p:nvPr/>
        </p:nvSpPr>
        <p:spPr>
          <a:xfrm>
            <a:off x="8174997" y="663218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유저 목록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6" name="TextBox 9">
            <a:extLst>
              <a:ext uri="{FF2B5EF4-FFF2-40B4-BE49-F238E27FC236}">
                <a16:creationId xmlns:a16="http://schemas.microsoft.com/office/drawing/2014/main" id="{76265BA0-521E-D6A1-140F-83DCF1A3102D}"/>
              </a:ext>
            </a:extLst>
          </p:cNvPr>
          <p:cNvSpPr txBox="1"/>
          <p:nvPr/>
        </p:nvSpPr>
        <p:spPr>
          <a:xfrm>
            <a:off x="10320023" y="6619390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7" name="TextBox 9">
            <a:extLst>
              <a:ext uri="{FF2B5EF4-FFF2-40B4-BE49-F238E27FC236}">
                <a16:creationId xmlns:a16="http://schemas.microsoft.com/office/drawing/2014/main" id="{108F6C99-DA25-6FB6-9DFE-BC9B0F6DC80D}"/>
              </a:ext>
            </a:extLst>
          </p:cNvPr>
          <p:cNvSpPr txBox="1"/>
          <p:nvPr/>
        </p:nvSpPr>
        <p:spPr>
          <a:xfrm>
            <a:off x="10309865" y="739338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 글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8" name="TextBox 9">
            <a:extLst>
              <a:ext uri="{FF2B5EF4-FFF2-40B4-BE49-F238E27FC236}">
                <a16:creationId xmlns:a16="http://schemas.microsoft.com/office/drawing/2014/main" id="{EC0C8E7F-F158-D882-FF99-EBCF3D885FC4}"/>
              </a:ext>
            </a:extLst>
          </p:cNvPr>
          <p:cNvSpPr txBox="1"/>
          <p:nvPr/>
        </p:nvSpPr>
        <p:spPr>
          <a:xfrm>
            <a:off x="10358127" y="8201810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고객센터 문의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9" name="TextBox 9">
            <a:extLst>
              <a:ext uri="{FF2B5EF4-FFF2-40B4-BE49-F238E27FC236}">
                <a16:creationId xmlns:a16="http://schemas.microsoft.com/office/drawing/2014/main" id="{3170DA1A-7BD4-1000-2423-300F0793267E}"/>
              </a:ext>
            </a:extLst>
          </p:cNvPr>
          <p:cNvSpPr txBox="1"/>
          <p:nvPr/>
        </p:nvSpPr>
        <p:spPr>
          <a:xfrm>
            <a:off x="12484105" y="662421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AI R</a:t>
            </a:r>
            <a:r>
              <a:rPr lang="en-US" altLang="ko-KR" sz="2000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 </a:t>
            </a:r>
            <a:r>
              <a:rPr lang="ko-KR" altLang="en-US" sz="2000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채팅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0" name="TextBox 9">
            <a:extLst>
              <a:ext uri="{FF2B5EF4-FFF2-40B4-BE49-F238E27FC236}">
                <a16:creationId xmlns:a16="http://schemas.microsoft.com/office/drawing/2014/main" id="{00F84B3A-BBC3-FE7A-B130-F2A634BE5DE0}"/>
              </a:ext>
            </a:extLst>
          </p:cNvPr>
          <p:cNvSpPr txBox="1"/>
          <p:nvPr/>
        </p:nvSpPr>
        <p:spPr>
          <a:xfrm>
            <a:off x="14613889" y="659224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1" name="TextBox 9">
            <a:extLst>
              <a:ext uri="{FF2B5EF4-FFF2-40B4-BE49-F238E27FC236}">
                <a16:creationId xmlns:a16="http://schemas.microsoft.com/office/drawing/2014/main" id="{B6DEE769-7B4E-C2D5-D1BF-E022912D7BFD}"/>
              </a:ext>
            </a:extLst>
          </p:cNvPr>
          <p:cNvSpPr txBox="1"/>
          <p:nvPr/>
        </p:nvSpPr>
        <p:spPr>
          <a:xfrm>
            <a:off x="14640567" y="741548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스레드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2" name="TextBox 9">
            <a:extLst>
              <a:ext uri="{FF2B5EF4-FFF2-40B4-BE49-F238E27FC236}">
                <a16:creationId xmlns:a16="http://schemas.microsoft.com/office/drawing/2014/main" id="{19A3D215-AA79-A4AD-98D8-FF27000C4462}"/>
              </a:ext>
            </a:extLst>
          </p:cNvPr>
          <p:cNvSpPr txBox="1"/>
          <p:nvPr/>
        </p:nvSpPr>
        <p:spPr>
          <a:xfrm>
            <a:off x="14678669" y="8197443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3" name="TextBox 9">
            <a:extLst>
              <a:ext uri="{FF2B5EF4-FFF2-40B4-BE49-F238E27FC236}">
                <a16:creationId xmlns:a16="http://schemas.microsoft.com/office/drawing/2014/main" id="{3F79D5A4-24F2-9413-A2C3-82EB5F527866}"/>
              </a:ext>
            </a:extLst>
          </p:cNvPr>
          <p:cNvSpPr txBox="1"/>
          <p:nvPr/>
        </p:nvSpPr>
        <p:spPr>
          <a:xfrm>
            <a:off x="14663427" y="8905789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리뷰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4" name="TextBox 9">
            <a:extLst>
              <a:ext uri="{FF2B5EF4-FFF2-40B4-BE49-F238E27FC236}">
                <a16:creationId xmlns:a16="http://schemas.microsoft.com/office/drawing/2014/main" id="{A0E1D74B-88D5-B692-65FD-C02ED5B56403}"/>
              </a:ext>
            </a:extLst>
          </p:cNvPr>
          <p:cNvSpPr txBox="1"/>
          <p:nvPr/>
        </p:nvSpPr>
        <p:spPr>
          <a:xfrm>
            <a:off x="14673589" y="9667954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신고 관리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98A007CA-12C3-D5BC-11D0-4AAA2A4B91C8}"/>
              </a:ext>
            </a:extLst>
          </p:cNvPr>
          <p:cNvSpPr/>
          <p:nvPr/>
        </p:nvSpPr>
        <p:spPr>
          <a:xfrm>
            <a:off x="1685289" y="8732670"/>
            <a:ext cx="2006600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9">
            <a:extLst>
              <a:ext uri="{FF2B5EF4-FFF2-40B4-BE49-F238E27FC236}">
                <a16:creationId xmlns:a16="http://schemas.microsoft.com/office/drawing/2014/main" id="{5FBDB1DA-6200-9746-B68D-6C95E17821FA}"/>
              </a:ext>
            </a:extLst>
          </p:cNvPr>
          <p:cNvSpPr txBox="1"/>
          <p:nvPr/>
        </p:nvSpPr>
        <p:spPr>
          <a:xfrm>
            <a:off x="1642108" y="8898491"/>
            <a:ext cx="1976116" cy="25193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스레드 목록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8" name="TextBox 9">
            <a:extLst>
              <a:ext uri="{FF2B5EF4-FFF2-40B4-BE49-F238E27FC236}">
                <a16:creationId xmlns:a16="http://schemas.microsoft.com/office/drawing/2014/main" id="{4FD49E8B-D63E-9203-768D-C7A71BB05E2C}"/>
              </a:ext>
            </a:extLst>
          </p:cNvPr>
          <p:cNvSpPr txBox="1"/>
          <p:nvPr/>
        </p:nvSpPr>
        <p:spPr>
          <a:xfrm>
            <a:off x="12131048" y="2682026"/>
            <a:ext cx="4523737" cy="46694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# </a:t>
            </a: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후에만 </a:t>
            </a:r>
            <a:r>
              <a:rPr lang="en-US" altLang="ko-KR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HOME </a:t>
            </a:r>
            <a:r>
              <a:rPr lang="ko-KR" altLang="en-US" sz="2000" b="0" i="0" u="none" strike="noStrike" dirty="0">
                <a:solidFill>
                  <a:srgbClr val="2D2D2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진입 가능</a:t>
            </a:r>
            <a:endParaRPr lang="ko-KR" sz="2000" b="0" i="0" u="none" strike="noStrike" dirty="0">
              <a:solidFill>
                <a:srgbClr val="2D2D2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405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3846-CD40-8EF1-EC1A-C30C09B9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EC49121-59A3-1B80-44B8-598174BFE83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변경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E484956-F715-072F-4C51-F90EC3BED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433304"/>
              </p:ext>
            </p:extLst>
          </p:nvPr>
        </p:nvGraphicFramePr>
        <p:xfrm>
          <a:off x="13716000" y="1662878"/>
          <a:ext cx="3929380" cy="639239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변경 박스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현재 비밀번호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메세지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새 비밀 번호 입력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메세지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새 비밀번호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비밀번호 확인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입력 후 비밀번호 변경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버튼색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변경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로그아웃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화면으로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돌아감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성공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변경된 비밀번호 데이터 반영됨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6178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331467-5049-D2C1-ACBE-20ED68E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6" y="1662878"/>
            <a:ext cx="4754048" cy="3937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381892-5F3A-2D9F-036B-212BCDC3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60" y="1668619"/>
            <a:ext cx="6925642" cy="2400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49CA46-3801-8C62-7F1B-3BF0C577B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606"/>
          <a:stretch>
            <a:fillRect/>
          </a:stretch>
        </p:blipFill>
        <p:spPr>
          <a:xfrm>
            <a:off x="969026" y="5726628"/>
            <a:ext cx="4754048" cy="28960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AAC7FC-B08D-CAE4-DE8F-133779604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60" y="4190803"/>
            <a:ext cx="5750169" cy="24006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FAF428-083C-C7CB-34DC-7AB71C47F7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7" t="10283" r="13245"/>
          <a:stretch>
            <a:fillRect/>
          </a:stretch>
        </p:blipFill>
        <p:spPr>
          <a:xfrm>
            <a:off x="5917669" y="6777960"/>
            <a:ext cx="3810001" cy="32990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E9DD76-5C2C-C7F1-70CD-42015E5E2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5244" y="7733008"/>
            <a:ext cx="3810532" cy="60015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39C94C-578A-EC73-50E8-FCC518E6A6B7}"/>
              </a:ext>
            </a:extLst>
          </p:cNvPr>
          <p:cNvSpPr/>
          <p:nvPr/>
        </p:nvSpPr>
        <p:spPr>
          <a:xfrm>
            <a:off x="1981200" y="177828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930192-B4AB-740B-4779-03C234478E98}"/>
              </a:ext>
            </a:extLst>
          </p:cNvPr>
          <p:cNvSpPr/>
          <p:nvPr/>
        </p:nvSpPr>
        <p:spPr>
          <a:xfrm>
            <a:off x="492596" y="572662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52C078C-7305-0F5F-4EFE-F18E3F3147F9}"/>
              </a:ext>
            </a:extLst>
          </p:cNvPr>
          <p:cNvSpPr/>
          <p:nvPr/>
        </p:nvSpPr>
        <p:spPr>
          <a:xfrm>
            <a:off x="7674211" y="572743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48D5D0D-2D31-8DB8-E35E-8EB0B87678B0}"/>
              </a:ext>
            </a:extLst>
          </p:cNvPr>
          <p:cNvSpPr/>
          <p:nvPr/>
        </p:nvSpPr>
        <p:spPr>
          <a:xfrm>
            <a:off x="11176678" y="549038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429D551-56BB-C6A4-D382-0398510935C8}"/>
              </a:ext>
            </a:extLst>
          </p:cNvPr>
          <p:cNvSpPr/>
          <p:nvPr/>
        </p:nvSpPr>
        <p:spPr>
          <a:xfrm>
            <a:off x="5976962" y="748510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754DB6F-A897-4F02-B42E-BBBCBFDA048C}"/>
              </a:ext>
            </a:extLst>
          </p:cNvPr>
          <p:cNvSpPr/>
          <p:nvPr/>
        </p:nvSpPr>
        <p:spPr>
          <a:xfrm>
            <a:off x="10237870" y="748366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CD82A9-E188-A2FD-0AA2-9A7A8721A22F}"/>
              </a:ext>
            </a:extLst>
          </p:cNvPr>
          <p:cNvSpPr/>
          <p:nvPr/>
        </p:nvSpPr>
        <p:spPr>
          <a:xfrm>
            <a:off x="7492785" y="312132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90D6622-E566-6714-C015-7ADEA1223B36}"/>
              </a:ext>
            </a:extLst>
          </p:cNvPr>
          <p:cNvSpPr/>
          <p:nvPr/>
        </p:nvSpPr>
        <p:spPr>
          <a:xfrm>
            <a:off x="7056416" y="420693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BB43CD-2CCD-6F33-ED10-C6AC92FAFD48}"/>
              </a:ext>
            </a:extLst>
          </p:cNvPr>
          <p:cNvSpPr/>
          <p:nvPr/>
        </p:nvSpPr>
        <p:spPr>
          <a:xfrm>
            <a:off x="10880601" y="7824501"/>
            <a:ext cx="1385321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0156A74-FD77-F21A-B652-225736AC1F36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DAAB55-3EFA-98F4-4B4A-F7F3C67ACC94}"/>
              </a:ext>
            </a:extLst>
          </p:cNvPr>
          <p:cNvSpPr/>
          <p:nvPr/>
        </p:nvSpPr>
        <p:spPr>
          <a:xfrm>
            <a:off x="2195518" y="1947916"/>
            <a:ext cx="2392750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40F09A-0D9A-C9E8-6419-AF82A5892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244" y="8582507"/>
            <a:ext cx="3991532" cy="12479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5D251E-264C-EDB5-0AA6-9EBE93277945}"/>
              </a:ext>
            </a:extLst>
          </p:cNvPr>
          <p:cNvSpPr/>
          <p:nvPr/>
        </p:nvSpPr>
        <p:spPr>
          <a:xfrm>
            <a:off x="10880601" y="8877300"/>
            <a:ext cx="1385321" cy="67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578C8-9416-0BCF-C61F-5C8E911F1A7A}"/>
              </a:ext>
            </a:extLst>
          </p:cNvPr>
          <p:cNvSpPr/>
          <p:nvPr/>
        </p:nvSpPr>
        <p:spPr>
          <a:xfrm>
            <a:off x="10880601" y="9570921"/>
            <a:ext cx="1006599" cy="373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38C998-05AA-DE71-F765-E36D0415BDA3}"/>
              </a:ext>
            </a:extLst>
          </p:cNvPr>
          <p:cNvSpPr/>
          <p:nvPr/>
        </p:nvSpPr>
        <p:spPr>
          <a:xfrm>
            <a:off x="10377491" y="898218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B015C3D-BAB0-39C3-A19D-AB808A22A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7163" y="5600700"/>
            <a:ext cx="4248613" cy="1483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37860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8138-09E1-39D2-3111-48642D237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339D21D-8621-3FDF-0FFD-4876982E7F54}"/>
              </a:ext>
            </a:extLst>
          </p:cNvPr>
          <p:cNvSpPr txBox="1"/>
          <p:nvPr/>
        </p:nvSpPr>
        <p:spPr>
          <a:xfrm>
            <a:off x="966761" y="738672"/>
            <a:ext cx="16317939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정보 수정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 탈퇴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D4A1B-6392-2DB0-2650-3248358F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5050775" cy="3099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E8E196-A6B4-9FAC-9DCC-28567C1D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362"/>
          <a:stretch>
            <a:fillRect/>
          </a:stretch>
        </p:blipFill>
        <p:spPr>
          <a:xfrm>
            <a:off x="966761" y="4874437"/>
            <a:ext cx="5050775" cy="1952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1C4439-96E5-25C5-A881-F162854D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674" y="3588496"/>
            <a:ext cx="2152950" cy="7811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FC503D-F6EC-DB84-A22F-D7FBFB20C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82" y="6926698"/>
            <a:ext cx="4020111" cy="31341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E830E3-D47E-5EA7-1AA8-9BD26D152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016" y="1662113"/>
            <a:ext cx="6658904" cy="17718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3764F4-19B4-E9D0-92FE-A4169E2B3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676" y="4501717"/>
            <a:ext cx="5477639" cy="188621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78E60C-7F21-2F75-43D3-428949F6C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1016" y="6519992"/>
            <a:ext cx="3162741" cy="32675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E4AC90-1F8C-5240-A590-087488933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983" y="7806046"/>
            <a:ext cx="5525271" cy="1981477"/>
          </a:xfrm>
          <a:prstGeom prst="rect">
            <a:avLst/>
          </a:prstGeom>
          <a:ln w="57150">
            <a:solidFill>
              <a:srgbClr val="FFFFFF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665414-D5E7-5126-7F06-D2A16E0A8493}"/>
              </a:ext>
            </a:extLst>
          </p:cNvPr>
          <p:cNvSpPr/>
          <p:nvPr/>
        </p:nvSpPr>
        <p:spPr>
          <a:xfrm>
            <a:off x="2983557" y="560298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7A3699-4046-CD2C-8447-F8CAFB738A7E}"/>
              </a:ext>
            </a:extLst>
          </p:cNvPr>
          <p:cNvSpPr/>
          <p:nvPr/>
        </p:nvSpPr>
        <p:spPr>
          <a:xfrm>
            <a:off x="8001000" y="232907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141D343-0CBF-FC17-8D2C-F3A0AE120E58}"/>
              </a:ext>
            </a:extLst>
          </p:cNvPr>
          <p:cNvSpPr/>
          <p:nvPr/>
        </p:nvSpPr>
        <p:spPr>
          <a:xfrm>
            <a:off x="7821120" y="376590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C391E9-024F-38C8-DC15-2C6E4471D1AF}"/>
              </a:ext>
            </a:extLst>
          </p:cNvPr>
          <p:cNvSpPr/>
          <p:nvPr/>
        </p:nvSpPr>
        <p:spPr>
          <a:xfrm>
            <a:off x="6672551" y="436965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AE405D6-0F5C-4A77-69F6-9638E5FB73B5}"/>
              </a:ext>
            </a:extLst>
          </p:cNvPr>
          <p:cNvSpPr/>
          <p:nvPr/>
        </p:nvSpPr>
        <p:spPr>
          <a:xfrm>
            <a:off x="9126862" y="666721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B05C992-30DC-9940-8A56-7953C4928009}"/>
              </a:ext>
            </a:extLst>
          </p:cNvPr>
          <p:cNvSpPr/>
          <p:nvPr/>
        </p:nvSpPr>
        <p:spPr>
          <a:xfrm>
            <a:off x="567383" y="462653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3E3DDCC-F260-B442-CD28-CB77C187EA1B}"/>
              </a:ext>
            </a:extLst>
          </p:cNvPr>
          <p:cNvSpPr/>
          <p:nvPr/>
        </p:nvSpPr>
        <p:spPr>
          <a:xfrm>
            <a:off x="673078" y="694083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E00C7DA-2A8D-40D2-D597-AD1448D241DA}"/>
              </a:ext>
            </a:extLst>
          </p:cNvPr>
          <p:cNvSpPr/>
          <p:nvPr/>
        </p:nvSpPr>
        <p:spPr>
          <a:xfrm>
            <a:off x="11267300" y="777827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9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3D7A62D1-4E4B-F9F9-B395-79B5EA2BC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52736"/>
              </p:ext>
            </p:extLst>
          </p:nvPr>
        </p:nvGraphicFramePr>
        <p:xfrm>
          <a:off x="13716000" y="1662878"/>
          <a:ext cx="3929380" cy="639239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회원 탈퇴 박스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현재 비밀번호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요청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이메일로 인증 코드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입력 후 회원탈퇴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인증 코드 요청 중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..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로그아웃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탈퇴한 아이디로 로그인 시도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9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 실패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069335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2C869B-30F2-BEC1-7DF1-91CAB1B3DF3E}"/>
              </a:ext>
            </a:extLst>
          </p:cNvPr>
          <p:cNvSpPr/>
          <p:nvPr/>
        </p:nvSpPr>
        <p:spPr>
          <a:xfrm>
            <a:off x="1138310" y="6979496"/>
            <a:ext cx="4151663" cy="3095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5AB3901-21C1-96ED-24D1-C0597BE15673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8D7D32-C04B-63F6-C83A-422C8CB40B5C}"/>
              </a:ext>
            </a:extLst>
          </p:cNvPr>
          <p:cNvSpPr/>
          <p:nvPr/>
        </p:nvSpPr>
        <p:spPr>
          <a:xfrm>
            <a:off x="2683549" y="1963256"/>
            <a:ext cx="1507451" cy="652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F9FE2C-C20D-D85B-4395-5760319CA3A6}"/>
              </a:ext>
            </a:extLst>
          </p:cNvPr>
          <p:cNvSpPr/>
          <p:nvPr/>
        </p:nvSpPr>
        <p:spPr>
          <a:xfrm>
            <a:off x="2438400" y="175552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2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87197-5338-0215-C715-5D7D20B9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9FDBCFD-6A1D-9D6B-C1C6-DFAB10D7F164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내가 쓴 글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C325A87-73B9-5525-3163-55132DD3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843372"/>
              </p:ext>
            </p:extLst>
          </p:nvPr>
        </p:nvGraphicFramePr>
        <p:xfrm>
          <a:off x="13716000" y="1662878"/>
          <a:ext cx="3929380" cy="552504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마이 페이지 내가 쓴 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내가 작성한 게시글 목록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내가 작성한 게시글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해당 게시글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목록으로 돌아가는 버튼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수정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게시글 삭제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8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작성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61250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3B179-6420-108E-9F82-2B0AE957E5D2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AA9CB50-DC79-6A9E-23F0-8B337736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7"/>
            <a:ext cx="8200740" cy="287102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6D0883-1457-3D53-0E69-076181DFAA9C}"/>
              </a:ext>
            </a:extLst>
          </p:cNvPr>
          <p:cNvSpPr/>
          <p:nvPr/>
        </p:nvSpPr>
        <p:spPr>
          <a:xfrm>
            <a:off x="696446" y="260258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62F6F66-C9F0-8860-5730-3E66A1FD5A1F}"/>
              </a:ext>
            </a:extLst>
          </p:cNvPr>
          <p:cNvSpPr/>
          <p:nvPr/>
        </p:nvSpPr>
        <p:spPr>
          <a:xfrm>
            <a:off x="3505200" y="285048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25F029-7134-96D5-23E1-3EB1E7BE789F}"/>
              </a:ext>
            </a:extLst>
          </p:cNvPr>
          <p:cNvSpPr/>
          <p:nvPr/>
        </p:nvSpPr>
        <p:spPr>
          <a:xfrm>
            <a:off x="4267200" y="201101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5A5D5F-F585-5018-39F7-52EA6346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09"/>
          <a:stretch>
            <a:fillRect/>
          </a:stretch>
        </p:blipFill>
        <p:spPr>
          <a:xfrm>
            <a:off x="6705600" y="3467100"/>
            <a:ext cx="6754992" cy="668332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B5B8047-46A9-FC8A-C51A-EC3D0FDB937F}"/>
              </a:ext>
            </a:extLst>
          </p:cNvPr>
          <p:cNvSpPr/>
          <p:nvPr/>
        </p:nvSpPr>
        <p:spPr>
          <a:xfrm>
            <a:off x="7772400" y="357218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F1965-3E52-8928-34B1-6155CB350D10}"/>
              </a:ext>
            </a:extLst>
          </p:cNvPr>
          <p:cNvSpPr/>
          <p:nvPr/>
        </p:nvSpPr>
        <p:spPr>
          <a:xfrm>
            <a:off x="10287000" y="774042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04FB08-5A73-0901-461A-A708291C64CF}"/>
              </a:ext>
            </a:extLst>
          </p:cNvPr>
          <p:cNvSpPr/>
          <p:nvPr/>
        </p:nvSpPr>
        <p:spPr>
          <a:xfrm>
            <a:off x="9102129" y="82362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03B730-B625-580D-17D1-7FA011603071}"/>
              </a:ext>
            </a:extLst>
          </p:cNvPr>
          <p:cNvSpPr/>
          <p:nvPr/>
        </p:nvSpPr>
        <p:spPr>
          <a:xfrm>
            <a:off x="10736203" y="869752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8956D8-824E-4697-D730-2F594982988B}"/>
              </a:ext>
            </a:extLst>
          </p:cNvPr>
          <p:cNvSpPr/>
          <p:nvPr/>
        </p:nvSpPr>
        <p:spPr>
          <a:xfrm>
            <a:off x="12731391" y="93004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289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B8E1-D9A0-5558-5E3F-1AEABD8E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ADEA522-6B0D-614B-4536-B5E4C2E8C57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팔로워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9B40940-CB2E-10E8-1771-6E220B6E6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651462"/>
              </p:ext>
            </p:extLst>
          </p:nvPr>
        </p:nvGraphicFramePr>
        <p:xfrm>
          <a:off x="13716000" y="1662878"/>
          <a:ext cx="3929380" cy="586057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마이페이지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팔로워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다른 유저 아이디로 로그인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다른 유저 아이디에서 내 아이디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다른 유저 아이디에서 내 아이디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 아이디로 로그인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팔로워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107535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나를 팔로우한 유저 목록에 해당 유저 아이디 반영되어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2605B8-3B56-D213-3964-A8EB428B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74820"/>
            <a:ext cx="1651525" cy="209708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ABA8F8-FAE4-E50D-BFD5-D5202CF314D2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80ACF0D-6328-F747-B23D-8A9B20D6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25" y="1662878"/>
            <a:ext cx="3238952" cy="571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EAE785-F1BE-6609-4049-A1C35E5A7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52" y="1662878"/>
            <a:ext cx="7373379" cy="3277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2D8CA-9448-0359-915C-13F6F11FE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26" y="3939093"/>
            <a:ext cx="5017552" cy="51060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55027A-74AF-1122-79B5-57DC29556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52" y="5095186"/>
            <a:ext cx="3772426" cy="6192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95D870-F2B2-7CC9-B458-03467059A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653" y="5862673"/>
            <a:ext cx="6992748" cy="41573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08E5EB-6F56-EF43-CDF4-23521B761560}"/>
              </a:ext>
            </a:extLst>
          </p:cNvPr>
          <p:cNvSpPr/>
          <p:nvPr/>
        </p:nvSpPr>
        <p:spPr>
          <a:xfrm>
            <a:off x="3733800" y="1662878"/>
            <a:ext cx="1066800" cy="571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FD30C5-C548-36C7-50F2-31E61E4A5107}"/>
              </a:ext>
            </a:extLst>
          </p:cNvPr>
          <p:cNvSpPr/>
          <p:nvPr/>
        </p:nvSpPr>
        <p:spPr>
          <a:xfrm>
            <a:off x="7538478" y="3653303"/>
            <a:ext cx="1453121" cy="571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D21E49-5120-DB7F-54F4-FF7131C46BC8}"/>
              </a:ext>
            </a:extLst>
          </p:cNvPr>
          <p:cNvSpPr/>
          <p:nvPr/>
        </p:nvSpPr>
        <p:spPr>
          <a:xfrm>
            <a:off x="1167429" y="4448927"/>
            <a:ext cx="2374933" cy="571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A6ABD3-1994-B019-F562-95D40991A7B0}"/>
              </a:ext>
            </a:extLst>
          </p:cNvPr>
          <p:cNvSpPr/>
          <p:nvPr/>
        </p:nvSpPr>
        <p:spPr>
          <a:xfrm>
            <a:off x="6874037" y="5143500"/>
            <a:ext cx="1957753" cy="571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D16E8-2DE8-C14F-1A34-1E17AF930777}"/>
              </a:ext>
            </a:extLst>
          </p:cNvPr>
          <p:cNvSpPr/>
          <p:nvPr/>
        </p:nvSpPr>
        <p:spPr>
          <a:xfrm>
            <a:off x="622272" y="247545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C335B1-6310-F108-2085-931F85A765BE}"/>
              </a:ext>
            </a:extLst>
          </p:cNvPr>
          <p:cNvSpPr/>
          <p:nvPr/>
        </p:nvSpPr>
        <p:spPr>
          <a:xfrm>
            <a:off x="7046984" y="330140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D6D478-C36A-B4A5-C8B8-1A6FA645B969}"/>
              </a:ext>
            </a:extLst>
          </p:cNvPr>
          <p:cNvSpPr/>
          <p:nvPr/>
        </p:nvSpPr>
        <p:spPr>
          <a:xfrm>
            <a:off x="6486974" y="536618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948F95-1CB9-F9B4-AF0B-89213C25D0C4}"/>
              </a:ext>
            </a:extLst>
          </p:cNvPr>
          <p:cNvSpPr/>
          <p:nvPr/>
        </p:nvSpPr>
        <p:spPr>
          <a:xfrm>
            <a:off x="7992459" y="591646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A40737F-D408-811C-B55E-CB7CE7DAFEA8}"/>
              </a:ext>
            </a:extLst>
          </p:cNvPr>
          <p:cNvSpPr/>
          <p:nvPr/>
        </p:nvSpPr>
        <p:spPr>
          <a:xfrm>
            <a:off x="9033746" y="862412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19BB296-4587-B8F2-BCBF-960986256E57}"/>
              </a:ext>
            </a:extLst>
          </p:cNvPr>
          <p:cNvSpPr/>
          <p:nvPr/>
        </p:nvSpPr>
        <p:spPr>
          <a:xfrm>
            <a:off x="3346737" y="204215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526DA1-3940-5FAE-AEE2-EECEDCF79935}"/>
              </a:ext>
            </a:extLst>
          </p:cNvPr>
          <p:cNvSpPr/>
          <p:nvPr/>
        </p:nvSpPr>
        <p:spPr>
          <a:xfrm>
            <a:off x="3994621" y="794136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76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5593-FC6B-513A-537D-C421184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AA1FCE7-A59B-0FAE-8F72-C81263D9F74F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팔로잉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14B1543-B58D-579E-8F44-CCF2026C7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6463"/>
              </p:ext>
            </p:extLst>
          </p:nvPr>
        </p:nvGraphicFramePr>
        <p:xfrm>
          <a:off x="13716000" y="1662878"/>
          <a:ext cx="3929380" cy="591902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마이페이지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팔로잉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팔로우하는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네비바에서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유저 검색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팔로우하고 싶은 유저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1115904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다른 유저 프로필 출력 후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팔로잉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성공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113396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팔로우하는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목록에 팔로우한 유저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B20160C-76DB-4045-DE71-E863A31B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6" y="1662879"/>
            <a:ext cx="1800040" cy="226142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68C8C9-CAB0-B64D-B0F6-B681DA7CD8D6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2F95292-BC5A-6BDC-CE81-FCF05B67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71" y="1674798"/>
            <a:ext cx="4395686" cy="3252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F5AE55-FEFE-6DCC-39A6-B86DDC004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85"/>
          <a:stretch>
            <a:fillRect/>
          </a:stretch>
        </p:blipFill>
        <p:spPr>
          <a:xfrm>
            <a:off x="969025" y="5000116"/>
            <a:ext cx="4395687" cy="40505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8E8C2C-E337-62FA-B8FC-C2821367B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798" y="4312828"/>
            <a:ext cx="3514591" cy="584282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0BCC8-4747-F73D-555E-6A85E2CB1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367" y="2293122"/>
            <a:ext cx="5487166" cy="19338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BC83EB-B341-8239-8F43-84AE05C290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51"/>
          <a:stretch>
            <a:fillRect/>
          </a:stretch>
        </p:blipFill>
        <p:spPr>
          <a:xfrm>
            <a:off x="7852914" y="5132108"/>
            <a:ext cx="5762476" cy="260962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82FBFA-0DE2-03F9-CEE3-749799576EE8}"/>
              </a:ext>
            </a:extLst>
          </p:cNvPr>
          <p:cNvSpPr/>
          <p:nvPr/>
        </p:nvSpPr>
        <p:spPr>
          <a:xfrm>
            <a:off x="696446" y="300597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8ECD75-4435-9CE4-E0A6-72B1E8577DCF}"/>
              </a:ext>
            </a:extLst>
          </p:cNvPr>
          <p:cNvSpPr/>
          <p:nvPr/>
        </p:nvSpPr>
        <p:spPr>
          <a:xfrm>
            <a:off x="7065229" y="93004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E5B6DE-6F46-85D0-16E0-2F3498BB64EA}"/>
              </a:ext>
            </a:extLst>
          </p:cNvPr>
          <p:cNvSpPr/>
          <p:nvPr/>
        </p:nvSpPr>
        <p:spPr>
          <a:xfrm>
            <a:off x="7498503" y="239953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A5BE6DA-E525-AB54-C587-148C7C344223}"/>
              </a:ext>
            </a:extLst>
          </p:cNvPr>
          <p:cNvSpPr/>
          <p:nvPr/>
        </p:nvSpPr>
        <p:spPr>
          <a:xfrm>
            <a:off x="8265959" y="648038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951F387-8AC6-9E32-09E0-912F6EBDE458}"/>
              </a:ext>
            </a:extLst>
          </p:cNvPr>
          <p:cNvSpPr/>
          <p:nvPr/>
        </p:nvSpPr>
        <p:spPr>
          <a:xfrm>
            <a:off x="3316954" y="179794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4B432D-0A45-6441-641D-2145941172A5}"/>
              </a:ext>
            </a:extLst>
          </p:cNvPr>
          <p:cNvSpPr/>
          <p:nvPr/>
        </p:nvSpPr>
        <p:spPr>
          <a:xfrm>
            <a:off x="2010102" y="776373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D9DE8D-1D5A-EA0E-EE05-9CB574EE0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164" y="4545586"/>
            <a:ext cx="724238" cy="87705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9B5E12-3218-3490-BEF8-81787C00A081}"/>
              </a:ext>
            </a:extLst>
          </p:cNvPr>
          <p:cNvSpPr/>
          <p:nvPr/>
        </p:nvSpPr>
        <p:spPr>
          <a:xfrm>
            <a:off x="710975" y="435147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91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EFD70-0765-F545-C033-AB87A57D7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7E18BA2-C6A9-7DA1-7C80-B6C2472E10ED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마이 페이지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_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언팔로우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24AACE71-0C28-A6AB-1C8B-0006995B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88570"/>
              </p:ext>
            </p:extLst>
          </p:nvPr>
        </p:nvGraphicFramePr>
        <p:xfrm>
          <a:off x="13716000" y="1662878"/>
          <a:ext cx="3929380" cy="36691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팔로우하는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언팔로우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하고자 하는 유저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언팔로우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언팔로우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성공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언팔로우한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유저 삭제된 목록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62C1FE-AE8C-0158-812B-CA83C9DE2741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30DFCEE-14DA-E864-1426-912DDBAB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960" y="1662878"/>
            <a:ext cx="3791479" cy="35723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11757E-5CA6-9AE7-0F88-88CB377A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3" y="1662878"/>
            <a:ext cx="6496957" cy="31722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D56A75-F870-A4EA-CC58-9CC053FE0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21" y="5788743"/>
            <a:ext cx="5591955" cy="1895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6C5BD5-E9C1-84E8-8E38-C1870ECA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25" y="5788743"/>
            <a:ext cx="5286675" cy="391119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8F3922-758E-38C2-9772-2B9C55EDE8CD}"/>
              </a:ext>
            </a:extLst>
          </p:cNvPr>
          <p:cNvSpPr/>
          <p:nvPr/>
        </p:nvSpPr>
        <p:spPr>
          <a:xfrm>
            <a:off x="2286000" y="1866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D881A-BC43-92FB-5461-C8A8E11972E0}"/>
              </a:ext>
            </a:extLst>
          </p:cNvPr>
          <p:cNvSpPr/>
          <p:nvPr/>
        </p:nvSpPr>
        <p:spPr>
          <a:xfrm>
            <a:off x="9605383" y="433934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A21547-3342-AE8C-6689-1424813602D9}"/>
              </a:ext>
            </a:extLst>
          </p:cNvPr>
          <p:cNvSpPr/>
          <p:nvPr/>
        </p:nvSpPr>
        <p:spPr>
          <a:xfrm>
            <a:off x="1371600" y="648871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571364B-B347-1E82-9F56-BA2E54B50BA7}"/>
              </a:ext>
            </a:extLst>
          </p:cNvPr>
          <p:cNvSpPr/>
          <p:nvPr/>
        </p:nvSpPr>
        <p:spPr>
          <a:xfrm>
            <a:off x="1371600" y="3695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263C3A5-7630-2705-BFB2-D92322AD5724}"/>
              </a:ext>
            </a:extLst>
          </p:cNvPr>
          <p:cNvSpPr/>
          <p:nvPr/>
        </p:nvSpPr>
        <p:spPr>
          <a:xfrm>
            <a:off x="6977167" y="59055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842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ADCC9-438B-2F5C-7561-45D83D45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B1F3E6B-CA5D-B7A4-0479-553E09C9C83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검색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B614CD67-722E-046C-CAA2-39740A44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50825"/>
              </p:ext>
            </p:extLst>
          </p:nvPr>
        </p:nvGraphicFramePr>
        <p:xfrm>
          <a:off x="13716000" y="1662877"/>
          <a:ext cx="3929380" cy="57850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772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47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네비바에서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유저 검색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84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전체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셀렉트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박스에 전체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닉네임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94984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아이디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해당 아이디 유저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7747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이름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해당 이름 유저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94984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닉네임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해당 닉네임 유저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949840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이메일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검색시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해당 이메일 유저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879860E-D903-3D5A-FD88-3FF7BEE6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D55E1B-AC7A-C63E-846C-A281225BC465}"/>
              </a:ext>
            </a:extLst>
          </p:cNvPr>
          <p:cNvSpPr/>
          <p:nvPr/>
        </p:nvSpPr>
        <p:spPr>
          <a:xfrm>
            <a:off x="1034517" y="5143500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5AEAC1-F7A5-9F3B-B8CB-0E7EA92E4DD4}"/>
              </a:ext>
            </a:extLst>
          </p:cNvPr>
          <p:cNvSpPr/>
          <p:nvPr/>
        </p:nvSpPr>
        <p:spPr>
          <a:xfrm>
            <a:off x="696445" y="49882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17CFAA-0F62-9E32-8EE5-DC618DA7ED48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CCAFB08-2944-3C53-9C4C-5F06BC48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78" y="1662877"/>
            <a:ext cx="7544422" cy="5309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14B06E-29FD-244D-8678-CEC97A79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596" y="2850403"/>
            <a:ext cx="5985035" cy="226528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5D9BB6-065E-3A73-97A2-A2FAED26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597" y="5206600"/>
            <a:ext cx="5985034" cy="17657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5EF27F-7F54-2090-518C-B1CA615D1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596" y="7065060"/>
            <a:ext cx="6006140" cy="22613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17F3C4-78E0-7724-913E-6FE326853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79" y="7065060"/>
            <a:ext cx="5258422" cy="22613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53DF7C-844D-910C-4970-51AE278C3D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4983"/>
          <a:stretch>
            <a:fillRect/>
          </a:stretch>
        </p:blipFill>
        <p:spPr>
          <a:xfrm>
            <a:off x="4529363" y="2640908"/>
            <a:ext cx="919694" cy="16412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0894F9-9057-80C9-EFBA-928200C469A0}"/>
              </a:ext>
            </a:extLst>
          </p:cNvPr>
          <p:cNvSpPr/>
          <p:nvPr/>
        </p:nvSpPr>
        <p:spPr>
          <a:xfrm>
            <a:off x="4555705" y="2758008"/>
            <a:ext cx="919693" cy="151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5CB25A-D98E-3ABA-504F-91EEE48C6323}"/>
              </a:ext>
            </a:extLst>
          </p:cNvPr>
          <p:cNvSpPr/>
          <p:nvPr/>
        </p:nvSpPr>
        <p:spPr>
          <a:xfrm>
            <a:off x="9122796" y="269515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CC6E66D-B026-BAB8-AB37-0C5069B1AFF9}"/>
              </a:ext>
            </a:extLst>
          </p:cNvPr>
          <p:cNvSpPr/>
          <p:nvPr/>
        </p:nvSpPr>
        <p:spPr>
          <a:xfrm>
            <a:off x="9233406" y="695214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658E2BE-8F83-62C3-2335-B4B774F86406}"/>
              </a:ext>
            </a:extLst>
          </p:cNvPr>
          <p:cNvSpPr/>
          <p:nvPr/>
        </p:nvSpPr>
        <p:spPr>
          <a:xfrm>
            <a:off x="3627159" y="720004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F1BD68-505C-6CF5-9693-6FE89784DE33}"/>
              </a:ext>
            </a:extLst>
          </p:cNvPr>
          <p:cNvSpPr/>
          <p:nvPr/>
        </p:nvSpPr>
        <p:spPr>
          <a:xfrm>
            <a:off x="3943483" y="258496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0DFF0A5-3671-61AB-109D-C62819EFECFE}"/>
              </a:ext>
            </a:extLst>
          </p:cNvPr>
          <p:cNvSpPr/>
          <p:nvPr/>
        </p:nvSpPr>
        <p:spPr>
          <a:xfrm>
            <a:off x="8577639" y="502303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788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296F-0F9C-69CA-EF8C-67673DA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B40DB42-46C5-6E6A-301A-CE76DDEF670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로그인 화면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51F0BB-EB17-5C7F-72DF-6B66C1429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24774"/>
              </p:ext>
            </p:extLst>
          </p:nvPr>
        </p:nvGraphicFramePr>
        <p:xfrm>
          <a:off x="13716000" y="1662878"/>
          <a:ext cx="3929380" cy="348062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 바 공지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문의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아이디로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화면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공지사항 글 목록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1048736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아이디만 글쓰기 버튼 노출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235EEF-BDF9-B319-D576-9A9E34B1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5FC5BC-0976-91F4-4635-B2256C2C0578}"/>
              </a:ext>
            </a:extLst>
          </p:cNvPr>
          <p:cNvSpPr/>
          <p:nvPr/>
        </p:nvSpPr>
        <p:spPr>
          <a:xfrm>
            <a:off x="1009494" y="6210300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3A7FBB2-12D8-AAFF-3940-B6EE86B724A6}"/>
              </a:ext>
            </a:extLst>
          </p:cNvPr>
          <p:cNvSpPr/>
          <p:nvPr/>
        </p:nvSpPr>
        <p:spPr>
          <a:xfrm>
            <a:off x="642620" y="59623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F129D3-37F2-954E-7C23-170E003A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21" y="1662878"/>
            <a:ext cx="4454637" cy="768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4DCF8B-8B30-ABA6-A8AD-C4B761765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21" y="2592202"/>
            <a:ext cx="10817848" cy="58368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8195E3-23F2-7390-315B-2F2BCE667354}"/>
              </a:ext>
            </a:extLst>
          </p:cNvPr>
          <p:cNvSpPr/>
          <p:nvPr/>
        </p:nvSpPr>
        <p:spPr>
          <a:xfrm>
            <a:off x="3124200" y="409597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3C32E20-A202-3833-7B5E-3F4D5F5508CE}"/>
              </a:ext>
            </a:extLst>
          </p:cNvPr>
          <p:cNvSpPr/>
          <p:nvPr/>
        </p:nvSpPr>
        <p:spPr>
          <a:xfrm>
            <a:off x="3124200" y="218393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437645D-A0D2-3018-CAB9-FDFDBA147B20}"/>
              </a:ext>
            </a:extLst>
          </p:cNvPr>
          <p:cNvSpPr/>
          <p:nvPr/>
        </p:nvSpPr>
        <p:spPr>
          <a:xfrm>
            <a:off x="11125200" y="3009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89E5B9-CC4C-9262-9B9F-4E08EA5A1F16}"/>
              </a:ext>
            </a:extLst>
          </p:cNvPr>
          <p:cNvSpPr/>
          <p:nvPr/>
        </p:nvSpPr>
        <p:spPr>
          <a:xfrm>
            <a:off x="3669197" y="1714500"/>
            <a:ext cx="1012175" cy="6125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A4E666-E680-2EDE-32A7-935011AD7384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52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433D-C48D-706D-98A9-A422C1493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841619-7605-0FFC-3FCF-F685F7F1BAF0}"/>
              </a:ext>
            </a:extLst>
          </p:cNvPr>
          <p:cNvSpPr txBox="1"/>
          <p:nvPr/>
        </p:nvSpPr>
        <p:spPr>
          <a:xfrm>
            <a:off x="963339" y="738672"/>
            <a:ext cx="16321362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글쓰기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ABE5C9E-1D63-FE87-26A2-77C5ECDF5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49518"/>
              </p:ext>
            </p:extLst>
          </p:nvPr>
        </p:nvGraphicFramePr>
        <p:xfrm>
          <a:off x="13716000" y="1662878"/>
          <a:ext cx="3929380" cy="428778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글쓰기 버튼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제목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본문 내용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등록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등록 완료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 버튼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 화면 전환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3CDB14FB-EC8D-3026-A6DF-B0A7A18A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38" y="3325010"/>
            <a:ext cx="8232530" cy="6496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C6A104-0805-13F8-50ED-C56B3CEB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973" y="2010822"/>
            <a:ext cx="5506218" cy="193384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A80353-6BDD-EAAE-0B12-64286FB7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5" y="1678028"/>
            <a:ext cx="5811061" cy="14765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48C87E-4340-22A5-488B-962DE8220B0C}"/>
              </a:ext>
            </a:extLst>
          </p:cNvPr>
          <p:cNvSpPr/>
          <p:nvPr/>
        </p:nvSpPr>
        <p:spPr>
          <a:xfrm>
            <a:off x="4954329" y="216841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2654A8-044F-38CD-E135-1F11A9BEC1BD}"/>
              </a:ext>
            </a:extLst>
          </p:cNvPr>
          <p:cNvSpPr/>
          <p:nvPr/>
        </p:nvSpPr>
        <p:spPr>
          <a:xfrm>
            <a:off x="1676400" y="48955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F364E86-F6F0-E42D-CC9F-B533DC2E8D5A}"/>
              </a:ext>
            </a:extLst>
          </p:cNvPr>
          <p:cNvSpPr/>
          <p:nvPr/>
        </p:nvSpPr>
        <p:spPr>
          <a:xfrm>
            <a:off x="8415670" y="176292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C9953F6-C58B-24FB-6DA3-808D87C3CD0B}"/>
              </a:ext>
            </a:extLst>
          </p:cNvPr>
          <p:cNvSpPr/>
          <p:nvPr/>
        </p:nvSpPr>
        <p:spPr>
          <a:xfrm>
            <a:off x="8739989" y="87624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F8079C5-04FA-3E96-A4CE-70BE1A77F18B}"/>
              </a:ext>
            </a:extLst>
          </p:cNvPr>
          <p:cNvSpPr/>
          <p:nvPr/>
        </p:nvSpPr>
        <p:spPr>
          <a:xfrm>
            <a:off x="1828800" y="369676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EED9F52-A504-6E6F-75FD-8DBD36C0F878}"/>
              </a:ext>
            </a:extLst>
          </p:cNvPr>
          <p:cNvSpPr/>
          <p:nvPr/>
        </p:nvSpPr>
        <p:spPr>
          <a:xfrm>
            <a:off x="6998643" y="8801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36C377-F544-1A62-24A2-8350943A425E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64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A402D-61E0-28A0-8310-178B758C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77180EF-27F9-17BB-7A49-69A916323AA1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글 수정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65F5F68-77D5-99AC-CEF4-3786E38FD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50041"/>
              </p:ext>
            </p:extLst>
          </p:nvPr>
        </p:nvGraphicFramePr>
        <p:xfrm>
          <a:off x="13716000" y="1662878"/>
          <a:ext cx="3929380" cy="41665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목록에서 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공지사항 수정 페이지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제목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본문 수정 후 수정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 완료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 전 목록 제목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수정 후 목록 제목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6D0738-BD8F-DFC1-9E9B-06B2E3EC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901723"/>
            <a:ext cx="6384885" cy="51570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08C20A-A985-98D0-112F-1FEF794F4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969" y="7211153"/>
            <a:ext cx="5449060" cy="1971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A4B749-B19A-F70D-7BD3-A8531AAC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51"/>
          <a:stretch>
            <a:fillRect/>
          </a:stretch>
        </p:blipFill>
        <p:spPr>
          <a:xfrm>
            <a:off x="7388029" y="5831829"/>
            <a:ext cx="6023171" cy="9880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903C40-99A8-8EF0-9286-6BC2B8EC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696" b="45434"/>
          <a:stretch>
            <a:fillRect/>
          </a:stretch>
        </p:blipFill>
        <p:spPr>
          <a:xfrm>
            <a:off x="7388029" y="2574179"/>
            <a:ext cx="6023171" cy="18804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96E516-3A65-1E97-2309-B42FF8D7992C}"/>
              </a:ext>
            </a:extLst>
          </p:cNvPr>
          <p:cNvCxnSpPr/>
          <p:nvPr/>
        </p:nvCxnSpPr>
        <p:spPr>
          <a:xfrm>
            <a:off x="10399614" y="4700191"/>
            <a:ext cx="0" cy="8866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BF913CD-198B-4B54-3AE5-DDD9A7BF9FDB}"/>
              </a:ext>
            </a:extLst>
          </p:cNvPr>
          <p:cNvSpPr/>
          <p:nvPr/>
        </p:nvSpPr>
        <p:spPr>
          <a:xfrm>
            <a:off x="2743200" y="179300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6B0727-002F-7BF3-6B99-BE7D01208A4A}"/>
              </a:ext>
            </a:extLst>
          </p:cNvPr>
          <p:cNvSpPr/>
          <p:nvPr/>
        </p:nvSpPr>
        <p:spPr>
          <a:xfrm>
            <a:off x="1513991" y="731075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E39F84C-A0B1-EA32-B904-E7A9B87AA2CB}"/>
              </a:ext>
            </a:extLst>
          </p:cNvPr>
          <p:cNvSpPr/>
          <p:nvPr/>
        </p:nvSpPr>
        <p:spPr>
          <a:xfrm>
            <a:off x="7595403" y="620921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726193C-2A2C-A7BE-A3B3-5959A2CFA12E}"/>
              </a:ext>
            </a:extLst>
          </p:cNvPr>
          <p:cNvSpPr/>
          <p:nvPr/>
        </p:nvSpPr>
        <p:spPr>
          <a:xfrm>
            <a:off x="4782816" y="620921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F23649-5880-EA4D-C23C-E80376C81CCC}"/>
              </a:ext>
            </a:extLst>
          </p:cNvPr>
          <p:cNvSpPr/>
          <p:nvPr/>
        </p:nvSpPr>
        <p:spPr>
          <a:xfrm>
            <a:off x="7724838" y="303610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B5A2EA-290A-CFB7-DD9E-9DE85E675B57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9800" y="762000"/>
            <a:ext cx="5918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사용</a:t>
            </a:r>
            <a:r>
              <a:rPr 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기술</a:t>
            </a:r>
            <a:r>
              <a:rPr 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698" y="1894984"/>
            <a:ext cx="9461501" cy="1166246"/>
          </a:xfrm>
          <a:prstGeom prst="rect">
            <a:avLst/>
          </a:prstGeom>
          <a:effectLst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99" y="3269149"/>
            <a:ext cx="9906000" cy="1173167"/>
          </a:xfrm>
          <a:prstGeom prst="rect">
            <a:avLst/>
          </a:prstGeom>
          <a:effectLst/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899" y="2109757"/>
            <a:ext cx="2923518" cy="7496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067" y="3346318"/>
            <a:ext cx="876124" cy="100592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3861" y="3515958"/>
            <a:ext cx="2580292" cy="67661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1802" y="2084699"/>
            <a:ext cx="935408" cy="81725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793512" y="2310191"/>
            <a:ext cx="1477606" cy="4417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878B9"/>
                </a:solidFill>
                <a:latin typeface="Pretendard Medium"/>
              </a:rPr>
              <a:t>VS code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698" y="4667250"/>
            <a:ext cx="9461501" cy="1169500"/>
          </a:xfrm>
          <a:prstGeom prst="rect">
            <a:avLst/>
          </a:prstGeom>
          <a:effectLst/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472" y="4733239"/>
            <a:ext cx="2073232" cy="101305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8443" y="4749953"/>
            <a:ext cx="1119695" cy="101305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0443" y="4734857"/>
            <a:ext cx="1163155" cy="10114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88" y="6014403"/>
            <a:ext cx="10083711" cy="1166413"/>
          </a:xfrm>
          <a:prstGeom prst="rect">
            <a:avLst/>
          </a:prstGeom>
          <a:effectLst/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44" y="7366218"/>
            <a:ext cx="9646456" cy="1171554"/>
          </a:xfrm>
          <a:prstGeom prst="rect">
            <a:avLst/>
          </a:prstGeom>
          <a:effectLst/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99" y="8750300"/>
            <a:ext cx="9906000" cy="1168400"/>
          </a:xfrm>
          <a:prstGeom prst="rect">
            <a:avLst/>
          </a:prstGeom>
          <a:effectLst/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998" y="8737600"/>
            <a:ext cx="3362371" cy="1181100"/>
          </a:xfrm>
          <a:prstGeom prst="rect">
            <a:avLst/>
          </a:prstGeom>
          <a:effectLst/>
        </p:spPr>
      </p:pic>
      <p:sp>
        <p:nvSpPr>
          <p:cNvPr id="29" name="TextBox 29"/>
          <p:cNvSpPr txBox="1"/>
          <p:nvPr/>
        </p:nvSpPr>
        <p:spPr>
          <a:xfrm>
            <a:off x="5714213" y="8788400"/>
            <a:ext cx="3355130" cy="1028700"/>
          </a:xfrm>
          <a:prstGeom prst="rect">
            <a:avLst/>
          </a:prstGeom>
          <a:effectLst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Collaboration &amp; 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Version Control Tools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협업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및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버전관리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도구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rcRect t="12619" r="3061" b="14701"/>
          <a:stretch>
            <a:fillRect/>
          </a:stretch>
        </p:blipFill>
        <p:spPr>
          <a:xfrm>
            <a:off x="9406942" y="6144428"/>
            <a:ext cx="2571750" cy="968018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05" y="7493447"/>
            <a:ext cx="1828800" cy="800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393663" y="7781408"/>
            <a:ext cx="1623275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Maps API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rcRect t="9783" b="14130"/>
          <a:stretch>
            <a:fillRect/>
          </a:stretch>
        </p:blipFill>
        <p:spPr>
          <a:xfrm>
            <a:off x="9442897" y="8858250"/>
            <a:ext cx="2336800" cy="889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0669" y="8801100"/>
            <a:ext cx="914400" cy="1054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rcRect l="18611" t="10291" r="17471" b="7972"/>
          <a:stretch>
            <a:fillRect/>
          </a:stretch>
        </p:blipFill>
        <p:spPr>
          <a:xfrm>
            <a:off x="13294476" y="8788400"/>
            <a:ext cx="914400" cy="83108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79063" y="4709457"/>
            <a:ext cx="935930" cy="1060721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38091" y="7564155"/>
            <a:ext cx="2611013" cy="72939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45552" y="3482350"/>
            <a:ext cx="701378" cy="82295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26491" y="3388143"/>
            <a:ext cx="701378" cy="94215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29593" y="3342955"/>
            <a:ext cx="766798" cy="102599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3437" y="4755564"/>
            <a:ext cx="579562" cy="998135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3297348" y="9530633"/>
            <a:ext cx="9271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Discord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8EDC89AD-A838-C5B6-BE00-B618992F2E02}"/>
              </a:ext>
            </a:extLst>
          </p:cNvPr>
          <p:cNvSpPr txBox="1"/>
          <p:nvPr/>
        </p:nvSpPr>
        <p:spPr>
          <a:xfrm>
            <a:off x="990600" y="605865"/>
            <a:ext cx="16281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000" b="0" i="0" u="none" strike="noStrike" dirty="0">
              <a:solidFill>
                <a:srgbClr val="2D2D2D"/>
              </a:solidFill>
              <a:ea typeface="Pretendard ExtraBold"/>
            </a:endParaRPr>
          </a:p>
        </p:txBody>
      </p:sp>
      <p:pic>
        <p:nvPicPr>
          <p:cNvPr id="46" name="Picture 28">
            <a:extLst>
              <a:ext uri="{FF2B5EF4-FFF2-40B4-BE49-F238E27FC236}">
                <a16:creationId xmlns:a16="http://schemas.microsoft.com/office/drawing/2014/main" id="{5B1A8946-1653-98C0-C297-AA72AC571C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999" y="1896108"/>
            <a:ext cx="3361584" cy="1181100"/>
          </a:xfrm>
          <a:prstGeom prst="rect">
            <a:avLst/>
          </a:prstGeom>
          <a:effectLst/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AE9A569-1806-FDFF-E3D0-D9EF1DA3E7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14999" y="3275787"/>
            <a:ext cx="3362368" cy="1182727"/>
          </a:xfrm>
          <a:prstGeom prst="rect">
            <a:avLst/>
          </a:prstGeom>
        </p:spPr>
      </p:pic>
      <p:pic>
        <p:nvPicPr>
          <p:cNvPr id="49" name="Picture 28">
            <a:extLst>
              <a:ext uri="{FF2B5EF4-FFF2-40B4-BE49-F238E27FC236}">
                <a16:creationId xmlns:a16="http://schemas.microsoft.com/office/drawing/2014/main" id="{E6C642E3-2122-A53B-1028-474E225F3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999" y="6016734"/>
            <a:ext cx="3362370" cy="1181100"/>
          </a:xfrm>
          <a:prstGeom prst="rect">
            <a:avLst/>
          </a:prstGeom>
          <a:effectLst/>
        </p:spPr>
      </p:pic>
      <p:pic>
        <p:nvPicPr>
          <p:cNvPr id="48" name="Picture 28">
            <a:extLst>
              <a:ext uri="{FF2B5EF4-FFF2-40B4-BE49-F238E27FC236}">
                <a16:creationId xmlns:a16="http://schemas.microsoft.com/office/drawing/2014/main" id="{21D4AE0F-9F7C-5B15-DFA3-729BD3E454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999" y="4667250"/>
            <a:ext cx="3362368" cy="1181100"/>
          </a:xfrm>
          <a:prstGeom prst="rect">
            <a:avLst/>
          </a:prstGeom>
          <a:effectLst/>
        </p:spPr>
      </p:pic>
      <p:pic>
        <p:nvPicPr>
          <p:cNvPr id="50" name="Picture 28">
            <a:extLst>
              <a:ext uri="{FF2B5EF4-FFF2-40B4-BE49-F238E27FC236}">
                <a16:creationId xmlns:a16="http://schemas.microsoft.com/office/drawing/2014/main" id="{5F26A796-7E2D-057A-A166-5FF59A4A1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998" y="7366218"/>
            <a:ext cx="3362370" cy="1181100"/>
          </a:xfrm>
          <a:prstGeom prst="rect">
            <a:avLst/>
          </a:prstGeom>
          <a:effectLst/>
        </p:spPr>
      </p:pic>
      <p:sp>
        <p:nvSpPr>
          <p:cNvPr id="45" name="TextBox 45"/>
          <p:cNvSpPr txBox="1"/>
          <p:nvPr/>
        </p:nvSpPr>
        <p:spPr>
          <a:xfrm>
            <a:off x="5714212" y="7532272"/>
            <a:ext cx="3355131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Integrated Services 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통합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외부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서비스</a:t>
            </a:r>
            <a:r>
              <a:rPr lang="en-US" sz="2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28B6228F-00E8-69E0-7B6B-188C1BC9CB96}"/>
              </a:ext>
            </a:extLst>
          </p:cNvPr>
          <p:cNvSpPr txBox="1"/>
          <p:nvPr/>
        </p:nvSpPr>
        <p:spPr>
          <a:xfrm>
            <a:off x="5714212" y="6177721"/>
            <a:ext cx="3355131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Database (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데이터베이스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sp>
        <p:nvSpPr>
          <p:cNvPr id="52" name="TextBox 45">
            <a:extLst>
              <a:ext uri="{FF2B5EF4-FFF2-40B4-BE49-F238E27FC236}">
                <a16:creationId xmlns:a16="http://schemas.microsoft.com/office/drawing/2014/main" id="{0796F665-B38A-2D65-BE2E-BF1494673B89}"/>
              </a:ext>
            </a:extLst>
          </p:cNvPr>
          <p:cNvSpPr txBox="1"/>
          <p:nvPr/>
        </p:nvSpPr>
        <p:spPr>
          <a:xfrm>
            <a:off x="5702899" y="4836053"/>
            <a:ext cx="335513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Backend Technologies 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ko-KR" sz="2000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백엔드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62034DFB-C489-42A6-F573-5B7E0CA2D928}"/>
              </a:ext>
            </a:extLst>
          </p:cNvPr>
          <p:cNvSpPr txBox="1"/>
          <p:nvPr/>
        </p:nvSpPr>
        <p:spPr>
          <a:xfrm>
            <a:off x="5714212" y="3441700"/>
            <a:ext cx="3355131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Frontend Technologies 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ko-KR" sz="2000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프론트엔드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웹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id="{FEC83FA6-2A26-4B51-8CCB-EE9E1506D329}"/>
              </a:ext>
            </a:extLst>
          </p:cNvPr>
          <p:cNvSpPr txBox="1"/>
          <p:nvPr/>
        </p:nvSpPr>
        <p:spPr>
          <a:xfrm>
            <a:off x="5714212" y="2051050"/>
            <a:ext cx="3362371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Development Tools 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도구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ACDD-4B4D-AE72-4997-AD559E0F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B1908B4-6402-87F7-2500-CABF29383BBC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글 삭제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9D880A5-A565-E40D-135D-5099E112C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93934"/>
              </p:ext>
            </p:extLst>
          </p:nvPr>
        </p:nvGraphicFramePr>
        <p:xfrm>
          <a:off x="13716000" y="1662878"/>
          <a:ext cx="3929380" cy="490641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공지사항 글 목록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해당 글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공지사항 수정 페이지 오픈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여부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삭제완료 알림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후 목록 사라짐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949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4F2DA88-B675-358B-941B-DCB5E77B0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441" y="1681901"/>
            <a:ext cx="5736575" cy="46333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B19E7B-5CD4-8098-F7D4-8AD18AD5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0" y="6405075"/>
            <a:ext cx="4963270" cy="1742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737C61-CFEE-D921-5DEA-A33B53E8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331" y="8237560"/>
            <a:ext cx="4963270" cy="17670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40BFA6-FF0C-98AE-834D-30C66C725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25" y="6438900"/>
            <a:ext cx="6697902" cy="23615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5AD1EF-1008-3421-A4D5-6FD07CB14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25" y="1682022"/>
            <a:ext cx="6697902" cy="361387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6A690F-C31A-AD30-803A-C265BBAAA08F}"/>
              </a:ext>
            </a:extLst>
          </p:cNvPr>
          <p:cNvCxnSpPr/>
          <p:nvPr/>
        </p:nvCxnSpPr>
        <p:spPr>
          <a:xfrm>
            <a:off x="4191000" y="5518458"/>
            <a:ext cx="0" cy="8866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2EEE8-6D51-ACFA-DC79-6EA06498BA9A}"/>
              </a:ext>
            </a:extLst>
          </p:cNvPr>
          <p:cNvSpPr/>
          <p:nvPr/>
        </p:nvSpPr>
        <p:spPr>
          <a:xfrm>
            <a:off x="1143000" y="183520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305007-099C-4DAC-1F84-7CB04D01AB83}"/>
              </a:ext>
            </a:extLst>
          </p:cNvPr>
          <p:cNvSpPr/>
          <p:nvPr/>
        </p:nvSpPr>
        <p:spPr>
          <a:xfrm>
            <a:off x="9372600" y="155243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14C91F-9A12-E4F4-0218-E3FEFB872666}"/>
              </a:ext>
            </a:extLst>
          </p:cNvPr>
          <p:cNvSpPr/>
          <p:nvPr/>
        </p:nvSpPr>
        <p:spPr>
          <a:xfrm>
            <a:off x="9854450" y="659117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DF15E50-CB47-7E1B-388B-1F8390B053CB}"/>
              </a:ext>
            </a:extLst>
          </p:cNvPr>
          <p:cNvSpPr/>
          <p:nvPr/>
        </p:nvSpPr>
        <p:spPr>
          <a:xfrm>
            <a:off x="9861722" y="843026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8325B0-8A22-2A30-BDFB-BBE37639C489}"/>
              </a:ext>
            </a:extLst>
          </p:cNvPr>
          <p:cNvSpPr/>
          <p:nvPr/>
        </p:nvSpPr>
        <p:spPr>
          <a:xfrm>
            <a:off x="969025" y="640507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E01422-8CC3-6E7B-A366-647C6D23044C}"/>
              </a:ext>
            </a:extLst>
          </p:cNvPr>
          <p:cNvSpPr/>
          <p:nvPr/>
        </p:nvSpPr>
        <p:spPr>
          <a:xfrm>
            <a:off x="4317976" y="261754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7B2D07C-1088-9555-8FB9-BDA49E4475BD}"/>
              </a:ext>
            </a:extLst>
          </p:cNvPr>
          <p:cNvSpPr/>
          <p:nvPr/>
        </p:nvSpPr>
        <p:spPr>
          <a:xfrm>
            <a:off x="11963400" y="53334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AE23-B2C9-18FA-AA5B-1C1761B6E6AB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B8A4E78-596D-EA7D-8C5D-6C9C5D541DD5}"/>
              </a:ext>
            </a:extLst>
          </p:cNvPr>
          <p:cNvSpPr/>
          <p:nvPr/>
        </p:nvSpPr>
        <p:spPr>
          <a:xfrm>
            <a:off x="1500596" y="6941508"/>
            <a:ext cx="375121" cy="114300"/>
          </a:xfrm>
          <a:prstGeom prst="rightArrow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E9772-B999-8A18-9FC9-81015A933E0F}"/>
              </a:ext>
            </a:extLst>
          </p:cNvPr>
          <p:cNvSpPr/>
          <p:nvPr/>
        </p:nvSpPr>
        <p:spPr>
          <a:xfrm>
            <a:off x="1723828" y="3010477"/>
            <a:ext cx="5667572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19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5BA2-7342-2001-F2C3-12E29E52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7648755-4A7D-8861-3C71-57C7C50F5921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일반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user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 화면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49EB752-0050-BFB7-1B52-B5D8112EE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384584"/>
              </p:ext>
            </p:extLst>
          </p:nvPr>
        </p:nvGraphicFramePr>
        <p:xfrm>
          <a:off x="13716000" y="1662878"/>
          <a:ext cx="3929380" cy="36691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 바 공지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문의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일반 유저 로그인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공지사항 목록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글 열람 가능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 버튼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목록으로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59D801-398E-7B97-BA64-58F94D11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56B566-CD64-C3D1-69CA-BA85EB12CD81}"/>
              </a:ext>
            </a:extLst>
          </p:cNvPr>
          <p:cNvSpPr/>
          <p:nvPr/>
        </p:nvSpPr>
        <p:spPr>
          <a:xfrm>
            <a:off x="1009494" y="6210300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B9B64-BB7C-ED88-809E-995C4456F2B0}"/>
              </a:ext>
            </a:extLst>
          </p:cNvPr>
          <p:cNvSpPr/>
          <p:nvPr/>
        </p:nvSpPr>
        <p:spPr>
          <a:xfrm>
            <a:off x="642620" y="59623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F6A468-055E-C737-496F-47F14ED8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73" y="1662878"/>
            <a:ext cx="7516527" cy="3214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5F6C1A-6226-83DE-B61E-1863C437E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273" y="4969657"/>
            <a:ext cx="8992855" cy="499179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328323-B944-CFEA-5FDF-3D32B62FE550}"/>
              </a:ext>
            </a:extLst>
          </p:cNvPr>
          <p:cNvSpPr/>
          <p:nvPr/>
        </p:nvSpPr>
        <p:spPr>
          <a:xfrm>
            <a:off x="2781646" y="200468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003ABCB-2FDA-F62D-895C-69E36167B095}"/>
              </a:ext>
            </a:extLst>
          </p:cNvPr>
          <p:cNvSpPr/>
          <p:nvPr/>
        </p:nvSpPr>
        <p:spPr>
          <a:xfrm>
            <a:off x="10019515" y="8877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9B5AAA0-9E0F-D270-C593-4B8766EC51B7}"/>
              </a:ext>
            </a:extLst>
          </p:cNvPr>
          <p:cNvSpPr/>
          <p:nvPr/>
        </p:nvSpPr>
        <p:spPr>
          <a:xfrm>
            <a:off x="8415670" y="493517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306938-0315-7438-568D-B5861000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388" y="2187407"/>
            <a:ext cx="3791479" cy="66684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2DD0C27-9B41-7EFC-BDB8-955D9C39C01D}"/>
              </a:ext>
            </a:extLst>
          </p:cNvPr>
          <p:cNvSpPr/>
          <p:nvPr/>
        </p:nvSpPr>
        <p:spPr>
          <a:xfrm>
            <a:off x="10019515" y="18216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42DBDB-91E9-3667-125E-D718BF609DC7}"/>
              </a:ext>
            </a:extLst>
          </p:cNvPr>
          <p:cNvSpPr/>
          <p:nvPr/>
        </p:nvSpPr>
        <p:spPr>
          <a:xfrm>
            <a:off x="10344747" y="2252589"/>
            <a:ext cx="1390053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6839C71-6E44-1AD3-C2A5-A50CBACAC2DC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72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55C46-D960-8F86-A49B-4CB047796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2C0B045-07A4-F141-D763-91DC7DEC502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공지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/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문의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고객센터 문의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F98188BB-1F23-562F-1EE7-9573B46F3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32504"/>
              </p:ext>
            </p:extLst>
          </p:nvPr>
        </p:nvGraphicFramePr>
        <p:xfrm>
          <a:off x="13716000" y="1662878"/>
          <a:ext cx="3929380" cy="243188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 바 공지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문의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문의 방법 안내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E-mail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주소 공지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C2D7BE-770B-4FF8-DC80-744F325B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5F1007-F1C4-1CC6-2DB0-DC1F500B7FCD}"/>
              </a:ext>
            </a:extLst>
          </p:cNvPr>
          <p:cNvSpPr/>
          <p:nvPr/>
        </p:nvSpPr>
        <p:spPr>
          <a:xfrm>
            <a:off x="1009494" y="6210300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9ACD5C-4A71-228E-AD04-ABC129BF78CF}"/>
              </a:ext>
            </a:extLst>
          </p:cNvPr>
          <p:cNvSpPr/>
          <p:nvPr/>
        </p:nvSpPr>
        <p:spPr>
          <a:xfrm>
            <a:off x="642620" y="59623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BF8162-C82E-425B-5DCF-630120E5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24" y="1662878"/>
            <a:ext cx="4205776" cy="817273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CF59541-921B-5140-7507-FBC699911EED}"/>
              </a:ext>
            </a:extLst>
          </p:cNvPr>
          <p:cNvSpPr/>
          <p:nvPr/>
        </p:nvSpPr>
        <p:spPr>
          <a:xfrm>
            <a:off x="3598845" y="20193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05215-BC30-5A3E-63A3-98ED7A433ABD}"/>
              </a:ext>
            </a:extLst>
          </p:cNvPr>
          <p:cNvSpPr/>
          <p:nvPr/>
        </p:nvSpPr>
        <p:spPr>
          <a:xfrm>
            <a:off x="4572000" y="3086100"/>
            <a:ext cx="2667000" cy="572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0ED6DC-EF87-791D-4FC3-A3EB262DE552}"/>
              </a:ext>
            </a:extLst>
          </p:cNvPr>
          <p:cNvSpPr/>
          <p:nvPr/>
        </p:nvSpPr>
        <p:spPr>
          <a:xfrm>
            <a:off x="3961139" y="302677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FADA152-3572-9E01-F908-7F2FB1D3A5C7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97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DCE0-0A5E-28E0-5395-87A5841A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E000F91-59F2-BC05-B641-FDA3AE59C302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R7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봇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_AI R7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봇 채팅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38B67-DF2B-4F43-3FCE-3124608E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1143160" cy="6544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C4D01D-9E10-B5D1-4A83-56484DFE3166}"/>
              </a:ext>
            </a:extLst>
          </p:cNvPr>
          <p:cNvSpPr/>
          <p:nvPr/>
        </p:nvSpPr>
        <p:spPr>
          <a:xfrm>
            <a:off x="969025" y="7319499"/>
            <a:ext cx="1012175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8B1F09-3168-99E3-1C85-CF131E11DA08}"/>
              </a:ext>
            </a:extLst>
          </p:cNvPr>
          <p:cNvSpPr/>
          <p:nvPr/>
        </p:nvSpPr>
        <p:spPr>
          <a:xfrm>
            <a:off x="565461" y="69535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94006B-6527-DFC8-7EA7-970E20FE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43556"/>
              </p:ext>
            </p:extLst>
          </p:nvPr>
        </p:nvGraphicFramePr>
        <p:xfrm>
          <a:off x="13716000" y="1662878"/>
          <a:ext cx="3929380" cy="36691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네비바에서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R7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봇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AI R7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봇 채팅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챗봇에게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원하는 질문 입력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전송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AI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응답 출력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2C9E32-4D41-C737-63BA-ECD3E2AB6C86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2C2D19E-522B-668A-B083-297F5C8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7"/>
          <a:stretch>
            <a:fillRect/>
          </a:stretch>
        </p:blipFill>
        <p:spPr>
          <a:xfrm>
            <a:off x="2209801" y="1662878"/>
            <a:ext cx="6019800" cy="3024139"/>
          </a:xfrm>
          <a:prstGeom prst="rect">
            <a:avLst/>
          </a:prstGeom>
        </p:spPr>
      </p:pic>
      <p:pic>
        <p:nvPicPr>
          <p:cNvPr id="11" name="그림 10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94894-E0A9-918B-F2DF-86F92C6A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81" y="3390900"/>
            <a:ext cx="6370838" cy="654458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01A8524-ADE7-4BFB-AEDE-63B17326B21F}"/>
              </a:ext>
            </a:extLst>
          </p:cNvPr>
          <p:cNvSpPr/>
          <p:nvPr/>
        </p:nvSpPr>
        <p:spPr>
          <a:xfrm>
            <a:off x="3863304" y="167479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7893E29-41B1-1576-3345-F081DD979386}"/>
              </a:ext>
            </a:extLst>
          </p:cNvPr>
          <p:cNvSpPr/>
          <p:nvPr/>
        </p:nvSpPr>
        <p:spPr>
          <a:xfrm>
            <a:off x="6182864" y="412626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2F907DE-B47B-900E-FF08-7D219DF043D8}"/>
              </a:ext>
            </a:extLst>
          </p:cNvPr>
          <p:cNvSpPr/>
          <p:nvPr/>
        </p:nvSpPr>
        <p:spPr>
          <a:xfrm>
            <a:off x="8427120" y="534946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EAD02F-FCC6-C5B4-CF36-153F50C2B5A6}"/>
              </a:ext>
            </a:extLst>
          </p:cNvPr>
          <p:cNvSpPr/>
          <p:nvPr/>
        </p:nvSpPr>
        <p:spPr>
          <a:xfrm>
            <a:off x="6182863" y="593537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131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admin/AppData/Roaming/PolarisOffice/ETemp/13076_18412808/image1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0500" y="-4000500"/>
            <a:ext cx="10287635" cy="18288635"/>
          </a:xfrm>
          <a:prstGeom prst="rect"/>
          <a:noFill/>
        </p:spPr>
      </p:pic>
      <p:sp>
        <p:nvSpPr>
          <p:cNvPr id="94" name="Rect 0"/>
          <p:cNvSpPr>
            <a:spLocks/>
          </p:cNvSpPr>
          <p:nvPr/>
        </p:nvSpPr>
        <p:spPr>
          <a:xfrm rot="0">
            <a:off x="12705715" y="2284730"/>
            <a:ext cx="4580890" cy="6209030"/>
          </a:xfrm>
          <a:prstGeom prst="round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3004800" y="2680970"/>
            <a:ext cx="3999230" cy="558546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b="1"/>
              <a:t>React (프론트엔드)</a:t>
            </a:r>
            <a:endParaRPr lang="ko-KR" altLang="en-US"/>
          </a:p>
          <a:p>
            <a:pPr marL="0" indent="0">
              <a:buFontTx/>
              <a:buNone/>
            </a:pPr>
            <a:r>
              <a:rPr/>
              <a:t>사용자가 입력(예: 음식 취향, 지역 등)을 합니다.</a:t>
            </a:r>
            <a:endParaRPr lang="ko-KR" altLang="en-US"/>
          </a:p>
          <a:p>
            <a:pPr marL="0" indent="0">
              <a:buFontTx/>
              <a:buNone/>
            </a:pPr>
            <a:endParaRPr lang="ko-KR" altLang="en-US"/>
          </a:p>
          <a:p>
            <a:pPr marL="228600" indent="-228600">
              <a:buFont typeface="+mj-lt"/>
              <a:buAutoNum type="arabicPeriod"/>
            </a:pPr>
            <a:r>
              <a:rPr b="1"/>
              <a:t>Spring Boot (백엔드</a:t>
            </a:r>
            <a:r>
              <a:rPr b="1"/>
              <a:t>)</a:t>
            </a:r>
            <a:endParaRPr lang="ko-KR" altLang="en-US" b="1"/>
          </a:p>
          <a:p>
            <a:pPr marL="0" indent="0">
              <a:buFontTx/>
              <a:buNone/>
            </a:pPr>
            <a:r>
              <a:rPr/>
              <a:t>AiController가 요청을 받고AiService에서 WebClient로 FastAPI 서버에 요청을 전달합니다.</a:t>
            </a:r>
            <a:endParaRPr lang="ko-KR" altLang="en-US"/>
          </a:p>
          <a:p>
            <a:pPr marL="0" indent="0">
              <a:buFontTx/>
              <a:buNone/>
            </a:pPr>
            <a:endParaRPr lang="ko-KR" altLang="en-US"/>
          </a:p>
          <a:p>
            <a:pPr marL="228600" indent="-228600">
              <a:buFont typeface="+mj-lt"/>
              <a:buAutoNum type="arabicPeriod"/>
            </a:pPr>
            <a:r>
              <a:rPr b="1"/>
              <a:t>FastAPI (AI 서버)</a:t>
            </a:r>
            <a:endParaRPr lang="ko-KR" altLang="en-US" b="1"/>
          </a:p>
          <a:p>
            <a:pPr marL="0" indent="0">
              <a:buFontTx/>
              <a:buNone/>
            </a:pPr>
            <a:r>
              <a:rPr/>
              <a:t>Spring Boot에서 받은 데이터를 Gemini API에 전달합니다.</a:t>
            </a:r>
            <a:endParaRPr lang="ko-KR" altLang="en-US"/>
          </a:p>
          <a:p>
            <a:pPr marL="0" indent="0">
              <a:buFontTx/>
              <a:buNone/>
            </a:pPr>
            <a:r>
              <a:rPr/>
              <a:t>Gemini API는 추천 식당 정보를 생성하고, 요약된 결과를 FastAPI 서버에 응답합니다.</a:t>
            </a:r>
            <a:endParaRPr lang="ko-KR" altLang="en-US"/>
          </a:p>
          <a:p>
            <a:pPr marL="0" indent="0">
              <a:buFontTx/>
              <a:buNone/>
            </a:pPr>
            <a:endParaRPr lang="ko-KR" altLang="en-US"/>
          </a:p>
          <a:p>
            <a:pPr marL="228600" indent="-228600">
              <a:buFont typeface="+mj-lt"/>
              <a:buAutoNum type="arabicPeriod"/>
            </a:pPr>
            <a:r>
              <a:rPr b="1"/>
              <a:t>Spring Boot → React</a:t>
            </a:r>
            <a:endParaRPr lang="ko-KR" altLang="en-US" b="1"/>
          </a:p>
          <a:p>
            <a:pPr marL="0" indent="0">
              <a:buFontTx/>
              <a:buNone/>
            </a:pPr>
            <a:r>
              <a:rPr/>
              <a:t>FastAPI로부터 받은 추천 결과를 React에 전달</a:t>
            </a:r>
            <a:r>
              <a:rPr/>
              <a:t>,</a:t>
            </a:r>
            <a:r>
              <a:rPr/>
              <a:t>사용자는 화면에서 추천 식당 결과를 확인하게 됩니다.</a:t>
            </a:r>
            <a:endParaRPr lang="ko-KR" altLang="en-US"/>
          </a:p>
          <a:p>
            <a:pPr marL="685800" indent="-228600" lvl="1">
              <a:buFont typeface="courier new"/>
              <a:buChar char="o"/>
            </a:pPr>
            <a:endParaRPr lang="ko-KR" altLang="en-US">
              <a:latin typeface="Noto Sans KR" charset="0"/>
              <a:ea typeface="Noto Sans K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969010" y="738505"/>
            <a:ext cx="16316325" cy="76962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A</a:t>
            </a:r>
            <a:r>
              <a:rPr lang="ko-KR" altLang="en-US" sz="4000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I 시스</a:t>
            </a:r>
            <a:r>
              <a:rPr lang="ko-KR" altLang="en-US" sz="4000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템 흐름도</a:t>
            </a:r>
            <a:endParaRPr lang="ko-KR" altLang="en-US" sz="4000">
              <a:solidFill>
                <a:srgbClr val="2D2D2D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그림 1" descr="C:/Users/admin/AppData/Roaming/PolarisOffice/ETemp/13076_18412808/fImage1543623139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3775" y="1839595"/>
            <a:ext cx="11214100" cy="78289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E4EDE320-AF54-DE6A-5A64-8F17CA155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5610FE1-5A7D-5EC4-5C9F-EF44A4E93CAA}"/>
              </a:ext>
            </a:extLst>
          </p:cNvPr>
          <p:cNvSpPr txBox="1"/>
          <p:nvPr/>
        </p:nvSpPr>
        <p:spPr>
          <a:xfrm>
            <a:off x="969010" y="738505"/>
            <a:ext cx="16315690" cy="768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000" dirty="0" err="1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Gemini</a:t>
            </a:r>
            <a:r>
              <a:rPr lang="ko-KR" altLang="en-US" sz="4000" dirty="0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 </a:t>
            </a:r>
            <a:r>
              <a:rPr lang="ko-KR" altLang="en-US" sz="4000" dirty="0" err="1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AI와</a:t>
            </a:r>
            <a:r>
              <a:rPr lang="ko-KR" altLang="en-US" sz="4000" dirty="0">
                <a:solidFill>
                  <a:srgbClr val="2D2D2D"/>
                </a:solidFill>
                <a:latin typeface="Noto Sans KR Black" charset="0"/>
                <a:ea typeface="Noto Sans KR Black" charset="0"/>
              </a:rPr>
              <a:t> 연동된 맛집 추천 서비스 시스템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A119FA-661B-1362-B3A8-D4421889FDF0}"/>
              </a:ext>
            </a:extLst>
          </p:cNvPr>
          <p:cNvCxnSpPr/>
          <p:nvPr/>
        </p:nvCxnSpPr>
        <p:spPr>
          <a:xfrm>
            <a:off x="969010" y="571500"/>
            <a:ext cx="108839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0AE91D6-D3B6-80A2-A086-D70DF4F530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628900"/>
            <a:ext cx="4438650" cy="1603375"/>
          </a:xfrm>
          <a:prstGeom prst="rect">
            <a:avLst/>
          </a:prstGeom>
          <a:noFill/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EC0F09F4-5254-A7A4-5276-74C795136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533900"/>
            <a:ext cx="5389880" cy="4515485"/>
          </a:xfrm>
          <a:prstGeom prst="rect">
            <a:avLst/>
          </a:prstGeom>
          <a:noFill/>
        </p:spPr>
      </p:pic>
      <p:sp>
        <p:nvSpPr>
          <p:cNvPr id="10" name="텍스트 상자 1">
            <a:extLst>
              <a:ext uri="{FF2B5EF4-FFF2-40B4-BE49-F238E27FC236}">
                <a16:creationId xmlns:a16="http://schemas.microsoft.com/office/drawing/2014/main" id="{521FE63D-4C6A-ED63-2B96-61E84287F7FC}"/>
              </a:ext>
            </a:extLst>
          </p:cNvPr>
          <p:cNvSpPr txBox="1">
            <a:spLocks/>
          </p:cNvSpPr>
          <p:nvPr/>
        </p:nvSpPr>
        <p:spPr>
          <a:xfrm>
            <a:off x="969010" y="1866900"/>
            <a:ext cx="11224260" cy="768286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342900" indent="-342900" algn="l">
              <a:lnSpc>
                <a:spcPts val="3000"/>
              </a:lnSpc>
              <a:buFont typeface="Arial"/>
              <a:buChar char="•"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2200" b="1">
                <a:solidFill>
                  <a:srgbClr val="2D2D2D"/>
                </a:solidFill>
                <a:latin typeface="Noto Sans KR" charset="0"/>
                <a:ea typeface="Noto Sans KR" charset="0"/>
              </a:rPr>
              <a:t>사용 기술 스택</a:t>
            </a:r>
            <a:endParaRPr lang="ko-KR" altLang="en-US" sz="2200" b="1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    1. 백엔드: Spring Boot(Java), FastAPI(Python)</a:t>
            </a: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    2. AI 연동 </a:t>
            </a:r>
            <a:r>
              <a:rPr sz="2200">
                <a:latin typeface="Noto Sans KR" charset="0"/>
                <a:ea typeface="Noto Sans KR" charset="0"/>
              </a:rPr>
              <a:t>Google Gemini API(</a:t>
            </a:r>
            <a:r>
              <a:rPr lang="ko-KR" sz="2200">
                <a:latin typeface="Noto Sans KR" charset="0"/>
                <a:ea typeface="Noto Sans KR" charset="0"/>
              </a:rPr>
              <a:t>Gemini</a:t>
            </a:r>
            <a:r>
              <a:rPr lang="ko-KR" sz="2200">
                <a:latin typeface="Noto Sans KR" charset="0"/>
                <a:ea typeface="Noto Sans KR" charset="0"/>
              </a:rPr>
              <a:t> </a:t>
            </a:r>
            <a:r>
              <a:rPr lang="ko-KR" sz="2200">
                <a:latin typeface="Noto Sans KR" charset="0"/>
                <a:ea typeface="Noto Sans KR" charset="0"/>
              </a:rPr>
              <a:t>1.5</a:t>
            </a:r>
            <a:r>
              <a:rPr lang="ko-KR" sz="2200">
                <a:latin typeface="Noto Sans KR" charset="0"/>
                <a:ea typeface="Noto Sans KR" charset="0"/>
              </a:rPr>
              <a:t> </a:t>
            </a:r>
            <a:r>
              <a:rPr lang="ko-KR" sz="2200">
                <a:latin typeface="Noto Sans KR" charset="0"/>
                <a:ea typeface="Noto Sans KR" charset="0"/>
              </a:rPr>
              <a:t>flash)</a:t>
            </a:r>
            <a:endParaRPr lang="ko-KR" altLang="en-US" sz="2200"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    3. 데이터 구조: Pydantic(Python)</a:t>
            </a: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    4. 통신: REST API + WebClient</a:t>
            </a: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     5. 환경관리 .env</a:t>
            </a: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342900" indent="-342900" algn="l">
              <a:lnSpc>
                <a:spcPts val="3000"/>
              </a:lnSpc>
              <a:buFont typeface="Arial"/>
              <a:buChar char="•"/>
            </a:pPr>
            <a:r>
              <a:rPr lang="ko-KR" altLang="en-US" sz="2200" b="1">
                <a:solidFill>
                  <a:srgbClr val="2D2D2D"/>
                </a:solidFill>
                <a:latin typeface="Noto Sans KR" charset="0"/>
                <a:ea typeface="Noto Sans KR" charset="0"/>
              </a:rPr>
              <a:t>시스템 흐름도</a:t>
            </a: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/>
            </a:r>
            <a:b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</a:br>
            <a:r>
              <a:rPr lang="ko-KR" altLang="en-US" sz="2200">
                <a:solidFill>
                  <a:srgbClr val="2D2D2D"/>
                </a:solidFill>
                <a:latin typeface="Noto Sans KR" charset="0"/>
                <a:ea typeface="Noto Sans KR" charset="0"/>
              </a:rPr>
              <a:t>1. React 사용자 입력 -&gt; 2. Spring Boot 백엔드(AiController, AiService -&gt; WebClient)      3. Fast API Ai 서버 -&gt; Gemini API 호출 -&gt; 응답: 추천 식당 요약 -&gt; 화면에 결과 렌더링</a:t>
            </a: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342900" indent="-342900">
              <a:lnSpc>
                <a:spcPts val="3000"/>
              </a:lnSpc>
              <a:buFont typeface="Arial"/>
              <a:buChar char="•"/>
            </a:pPr>
            <a:r>
              <a:rPr sz="2200">
                <a:latin typeface="Noto Sans KR" charset="0"/>
                <a:ea typeface="Noto Sans KR" charset="0"/>
              </a:rPr>
              <a:t>사용자의 질문이 들어오면, Spring 백엔드에서 식당과 리뷰 정보를 함께 AI 서버로 전달하고, FastAPI에서는 이를 바탕으로 프롬프트를 구성해 Gemini에게 요청합니다.</a:t>
            </a:r>
            <a:r>
              <a:rPr lang="ko-KR" altLang="en-US" sz="2200">
                <a:latin typeface="Noto Sans KR" charset="0"/>
                <a:ea typeface="Noto Sans KR" charset="0"/>
              </a:rPr>
              <a:t> </a:t>
            </a:r>
            <a:r>
              <a:rPr sz="2200">
                <a:latin typeface="Noto Sans KR" charset="0"/>
                <a:ea typeface="Noto Sans KR" charset="0"/>
              </a:rPr>
              <a:t>이렇게 생성된 응답은 다시 백엔드로 전달되고, 최종적으로 프론트에 노출됩니다.</a:t>
            </a:r>
            <a:endParaRPr lang="ko-KR" altLang="en-US" sz="2200"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endParaRPr lang="ko-KR" altLang="en-US" sz="22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342900" indent="-342900" algn="l">
              <a:lnSpc>
                <a:spcPts val="3000"/>
              </a:lnSpc>
              <a:buFont typeface="Arial"/>
              <a:buChar char="•"/>
            </a:pPr>
            <a:r>
              <a:rPr lang="ko-KR" altLang="en-US" sz="2200" b="1">
                <a:solidFill>
                  <a:srgbClr val="2D2D2D"/>
                </a:solidFill>
                <a:latin typeface="Noto Sans KR" charset="0"/>
                <a:ea typeface="Noto Sans KR" charset="0"/>
              </a:rPr>
              <a:t>Pydantic</a:t>
            </a:r>
            <a:r>
              <a:rPr lang="ko-KR" altLang="en-US" sz="2200" b="0">
                <a:solidFill>
                  <a:srgbClr val="2D2D2D"/>
                </a:solidFill>
                <a:latin typeface="Noto Sans KR" charset="0"/>
                <a:ea typeface="Noto Sans KR" charset="0"/>
              </a:rPr>
              <a:t>: </a:t>
            </a:r>
            <a:r>
              <a:rPr sz="2200" b="1">
                <a:latin typeface="Noto Sans KR" charset="0"/>
                <a:ea typeface="Noto Sans KR" charset="0"/>
              </a:rPr>
              <a:t>Python </a:t>
            </a:r>
            <a:r>
              <a:rPr sz="2200" b="1">
                <a:latin typeface="Noto Sans KR" charset="0"/>
                <a:ea typeface="Noto Sans KR" charset="0"/>
              </a:rPr>
              <a:t>데이터 검증 및 설정 관리 라이브러리</a:t>
            </a:r>
            <a:r>
              <a:rPr sz="2200">
                <a:latin typeface="Noto Sans KR" charset="0"/>
                <a:ea typeface="Noto Sans KR" charset="0"/>
              </a:rPr>
              <a:t>입니다. 특히 </a:t>
            </a:r>
            <a:r>
              <a:rPr sz="2200" b="1">
                <a:latin typeface="Noto Sans KR" charset="0"/>
                <a:ea typeface="Noto Sans KR" charset="0"/>
              </a:rPr>
              <a:t>FastAPI</a:t>
            </a:r>
            <a:r>
              <a:rPr sz="2200">
                <a:latin typeface="Noto Sans KR" charset="0"/>
                <a:ea typeface="Noto Sans KR" charset="0"/>
              </a:rPr>
              <a:t>에서 자주 쓰이며, Python의 type hints(타입 힌트)를 기반으로 자동으로 데이터를 검증하고 직렬화/역직렬화해</a:t>
            </a:r>
            <a:r>
              <a:rPr lang="ko-KR" sz="2200">
                <a:latin typeface="Noto Sans KR" charset="0"/>
                <a:ea typeface="Noto Sans KR" charset="0"/>
              </a:rPr>
              <a:t>줌</a:t>
            </a:r>
            <a:endParaRPr lang="ko-KR" altLang="en-US" sz="2200"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endParaRPr lang="ko-KR" altLang="en-US" sz="2200">
              <a:latin typeface="Noto Sans KR" charset="0"/>
              <a:ea typeface="Noto Sans KR" charset="0"/>
            </a:endParaRPr>
          </a:p>
          <a:p>
            <a:pPr marL="0" indent="0" algn="l">
              <a:lnSpc>
                <a:spcPts val="3000"/>
              </a:lnSpc>
              <a:buFontTx/>
              <a:buNone/>
            </a:pPr>
            <a:r>
              <a:rPr lang="ko-KR" sz="2200">
                <a:latin typeface="Noto Sans KR" charset="0"/>
                <a:ea typeface="Noto Sans KR" charset="0"/>
              </a:rPr>
              <a:t>* </a:t>
            </a:r>
            <a:r>
              <a:rPr lang="ko-KR" sz="2200" b="1">
                <a:latin typeface="Noto Sans KR" charset="0"/>
                <a:ea typeface="Noto Sans KR" charset="0"/>
              </a:rPr>
              <a:t>타입힌트</a:t>
            </a:r>
            <a:r>
              <a:rPr lang="ko-KR" sz="2200" b="0">
                <a:latin typeface="Noto Sans KR" charset="0"/>
                <a:ea typeface="Noto Sans KR" charset="0"/>
              </a:rPr>
              <a:t>: </a:t>
            </a:r>
            <a:r>
              <a:rPr sz="2200" b="1">
                <a:latin typeface="Noto Sans KR" charset="0"/>
                <a:ea typeface="Noto Sans KR" charset="0"/>
              </a:rPr>
              <a:t>변수, 함수의 매개변수, 함수의 반환 값에 예상되는 데이터 타입을 명시적으로 알려</a:t>
            </a:r>
            <a:r>
              <a:rPr lang="ko-KR" sz="2200" b="1">
                <a:latin typeface="Noto Sans KR" charset="0"/>
                <a:ea typeface="Noto Sans KR" charset="0"/>
              </a:rPr>
              <a:t>줌</a:t>
            </a:r>
            <a:endParaRPr lang="ko-KR" altLang="en-US" sz="2200" b="1">
              <a:latin typeface="Noto Sans KR" charset="0"/>
              <a:ea typeface="Noto Sans K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77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584E6B6-7024-560A-8AAF-5B827417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937D057-60B9-1F29-5C85-819E919B6782}"/>
              </a:ext>
            </a:extLst>
          </p:cNvPr>
          <p:cNvSpPr txBox="1"/>
          <p:nvPr/>
        </p:nvSpPr>
        <p:spPr>
          <a:xfrm>
            <a:off x="969010" y="738505"/>
            <a:ext cx="16315690" cy="768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주요 연계 코드 및 처리 흐름</a:t>
            </a:r>
            <a:endParaRPr lang="ko-KR" altLang="en-US" sz="4000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B50435-3EF2-6997-05F6-6ACA9A276BB7}"/>
              </a:ext>
            </a:extLst>
          </p:cNvPr>
          <p:cNvCxnSpPr/>
          <p:nvPr/>
        </p:nvCxnSpPr>
        <p:spPr>
          <a:xfrm>
            <a:off x="969010" y="571500"/>
            <a:ext cx="108839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1"/>
          <p:cNvGraphicFramePr>
            <a:graphicFrameLocks noGrp="1"/>
          </p:cNvGraphicFramePr>
          <p:nvPr/>
        </p:nvGraphicFramePr>
        <p:xfrm>
          <a:off x="13639800" y="1092835"/>
          <a:ext cx="3929380" cy="77438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/>
                <a:gridCol w="3302635"/>
              </a:tblGrid>
              <a:tr h="369570">
                <a:tc gridSpan="2"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설명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및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기능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48526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1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WebClientConfig에서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AI 서버의 baseURL을 설정해 </a:t>
                      </a:r>
                      <a:r>
                        <a:rPr lang="ko-KR" altLang="en-US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놓았고</a:t>
                      </a:r>
                      <a:r>
                        <a:rPr lang="en-US" alt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,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/>
                      </a:r>
                      <a:b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</a:b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이를 통해 Spring에서는 FastAPI 서버에 HTTP 요청을 간편하게 보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냄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2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/chat엔드포인트로 요청이 들어오면, AiService의 getChatResponse메서드를 호출해 Mono 형태로 응답을 반환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980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3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AiService에서는 WebClient를 사용해 FastAPI 서버의 /chat에 POST 요청을 </a:t>
                      </a:r>
                      <a:r>
                        <a:rPr lang="ko-KR" altLang="en-US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보냄</a:t>
                      </a:r>
                      <a:r>
                        <a:rPr lang="en-US" alt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.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/>
                      </a:r>
                      <a:b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</a:b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요청 본문에는 AiChatRequest객체가 포함되고, 응답은 AiChatResponse로 받아 Mono로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감쌈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0759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4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Python 쪽 FastAPI에서는 /chat라우트를 통해 요청을 수신하고,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/>
                      </a:r>
                      <a:b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</a:b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내부적으로 프롬프트를 구성한 뒤, Google Gemini AI 모델로부터 응답을 생성.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/>
                      </a:r>
                      <a:b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</a:b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응답은 다시 ChatResponse형태로 반환되며, 이 데이터가 Spring 서버를 통해 프론트엔드로 전달</a:t>
                      </a:r>
                      <a:r>
                        <a:rPr lang="en-US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.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Rect 0"/>
          <p:cNvSpPr txBox="1">
            <a:spLocks/>
          </p:cNvSpPr>
          <p:nvPr/>
        </p:nvSpPr>
        <p:spPr>
          <a:xfrm rot="0">
            <a:off x="969010" y="738505"/>
            <a:ext cx="16316960" cy="77025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sz="4000">
                <a:latin typeface="Noto Sans KR Black" charset="0"/>
                <a:ea typeface="Noto Sans KR Black" charset="0"/>
              </a:rPr>
              <a:t>주요</a:t>
            </a:r>
            <a:r>
              <a:rPr sz="4000">
                <a:latin typeface="Noto Sans KR Black" charset="0"/>
                <a:ea typeface="Noto Sans KR Black" charset="0"/>
              </a:rPr>
              <a:t> 연계 코드 및 처리 흐름</a:t>
            </a:r>
            <a:endParaRPr lang="ko-KR" altLang="en-US" sz="4000">
              <a:latin typeface="Noto Sans KR Black" charset="0"/>
              <a:ea typeface="Noto Sans KR Black" charset="0"/>
            </a:endParaRPr>
          </a:p>
        </p:txBody>
      </p:sp>
      <p:pic>
        <p:nvPicPr>
          <p:cNvPr id="5" name="그림 8" descr="C:/Users/admin/AppData/Roaming/PolarisOffice/ETemp/1644_19984976/image22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6315" y="1899285"/>
            <a:ext cx="4966970" cy="3225800"/>
          </a:xfrm>
          <a:prstGeom prst="rect"/>
          <a:noFill/>
        </p:spPr>
      </p:pic>
      <p:pic>
        <p:nvPicPr>
          <p:cNvPr id="9" name="그림 11" descr="C:/Users/admin/AppData/Roaming/PolarisOffice/ETemp/1644_19984976/image22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78535" y="5288280"/>
            <a:ext cx="5022215" cy="1840230"/>
          </a:xfrm>
          <a:prstGeom prst="rect"/>
          <a:noFill/>
        </p:spPr>
      </p:pic>
      <p:pic>
        <p:nvPicPr>
          <p:cNvPr id="11" name="그림 9" descr="C:/Users/admin/AppData/Roaming/PolarisOffice/ETemp/1644_19984976/image23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51600" y="1898015"/>
            <a:ext cx="6684010" cy="1739265"/>
          </a:xfrm>
          <a:prstGeom prst="rect"/>
          <a:noFill/>
        </p:spPr>
      </p:pic>
      <p:pic>
        <p:nvPicPr>
          <p:cNvPr id="13" name="그림 10" descr="C:/Users/admin/AppData/Roaming/PolarisOffice/ETemp/1644_19984976/image23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33185" y="3767455"/>
            <a:ext cx="6699250" cy="1366520"/>
          </a:xfrm>
          <a:prstGeom prst="rect"/>
          <a:noFill/>
        </p:spPr>
      </p:pic>
      <p:pic>
        <p:nvPicPr>
          <p:cNvPr id="14" name="그림 7" descr="C:/Users/admin/AppData/Roaming/PolarisOffice/ETemp/1644_19984976/image23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65"/>
          <a:stretch>
            <a:fillRect/>
          </a:stretch>
        </p:blipFill>
        <p:spPr>
          <a:xfrm rot="0">
            <a:off x="6470650" y="5300345"/>
            <a:ext cx="6661785" cy="1837055"/>
          </a:xfrm>
          <a:prstGeom prst="rect"/>
          <a:noFill/>
        </p:spPr>
      </p:pic>
      <p:sp>
        <p:nvSpPr>
          <p:cNvPr id="15" name="도형 15"/>
          <p:cNvSpPr>
            <a:spLocks/>
          </p:cNvSpPr>
          <p:nvPr/>
        </p:nvSpPr>
        <p:spPr>
          <a:xfrm rot="0">
            <a:off x="556895" y="150431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>
                <a:ea typeface="맑은 고딕" charset="0"/>
              </a:rPr>
              <a:t>1</a:t>
            </a:r>
            <a:endParaRPr lang="ko-KR" altLang="en-US">
              <a:ea typeface="맑은 고딕" charset="0"/>
            </a:endParaRPr>
          </a:p>
        </p:txBody>
      </p:sp>
      <p:sp>
        <p:nvSpPr>
          <p:cNvPr id="16" name="도형 16"/>
          <p:cNvSpPr>
            <a:spLocks/>
          </p:cNvSpPr>
          <p:nvPr/>
        </p:nvSpPr>
        <p:spPr>
          <a:xfrm rot="0">
            <a:off x="556895" y="4874260"/>
            <a:ext cx="546735" cy="497205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2</a:t>
            </a:r>
            <a:endParaRPr lang="ko-KR" altLang="en-US">
              <a:ea typeface="맑은 고딕" charset="0"/>
            </a:endParaRPr>
          </a:p>
        </p:txBody>
      </p:sp>
      <p:sp>
        <p:nvSpPr>
          <p:cNvPr id="17" name="도형 17"/>
          <p:cNvSpPr>
            <a:spLocks/>
          </p:cNvSpPr>
          <p:nvPr/>
        </p:nvSpPr>
        <p:spPr>
          <a:xfrm rot="0">
            <a:off x="6031865" y="1504315"/>
            <a:ext cx="546735" cy="497205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3</a:t>
            </a:r>
            <a:endParaRPr lang="ko-KR" altLang="en-US">
              <a:ea typeface="맑은 고딕" charset="0"/>
            </a:endParaRPr>
          </a:p>
        </p:txBody>
      </p:sp>
      <p:sp>
        <p:nvSpPr>
          <p:cNvPr id="18" name="도형 18"/>
          <p:cNvSpPr>
            <a:spLocks/>
          </p:cNvSpPr>
          <p:nvPr/>
        </p:nvSpPr>
        <p:spPr>
          <a:xfrm rot="0">
            <a:off x="5996940" y="5137150"/>
            <a:ext cx="546735" cy="497205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4</a:t>
            </a:r>
            <a:endParaRPr lang="ko-KR" altLang="en-US">
              <a:ea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59605EB2-BDD4-6BF1-D3AB-8000A74D0E01}"/>
              </a:ext>
            </a:extLst>
          </p:cNvPr>
          <p:cNvSpPr txBox="1">
            <a:spLocks/>
          </p:cNvSpPr>
          <p:nvPr/>
        </p:nvSpPr>
        <p:spPr>
          <a:xfrm>
            <a:off x="969010" y="7656830"/>
            <a:ext cx="9859010" cy="18395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sz="2200" b="1" dirty="0" err="1">
                <a:latin typeface="Noto Sans KR" charset="0"/>
                <a:ea typeface="Noto Sans KR" charset="0"/>
              </a:rPr>
              <a:t>데이터</a:t>
            </a:r>
            <a:r>
              <a:rPr sz="2200" b="1" dirty="0">
                <a:latin typeface="Noto Sans KR" charset="0"/>
                <a:ea typeface="Noto Sans KR" charset="0"/>
              </a:rPr>
              <a:t> </a:t>
            </a:r>
            <a:r>
              <a:rPr sz="2200" b="1" dirty="0" err="1">
                <a:latin typeface="Noto Sans KR" charset="0"/>
                <a:ea typeface="Noto Sans KR" charset="0"/>
              </a:rPr>
              <a:t>구조</a:t>
            </a:r>
            <a:r>
              <a:rPr sz="2200" b="1" dirty="0">
                <a:latin typeface="Noto Sans KR" charset="0"/>
                <a:ea typeface="Noto Sans KR" charset="0"/>
              </a:rPr>
              <a:t> (</a:t>
            </a:r>
            <a:r>
              <a:rPr sz="2200" b="1" dirty="0" err="1">
                <a:latin typeface="Noto Sans KR" charset="0"/>
                <a:ea typeface="Noto Sans KR" charset="0"/>
              </a:rPr>
              <a:t>공통</a:t>
            </a:r>
            <a:r>
              <a:rPr sz="2200" b="1" dirty="0">
                <a:latin typeface="Noto Sans KR" charset="0"/>
                <a:ea typeface="Noto Sans KR" charset="0"/>
              </a:rPr>
              <a:t> DTO/</a:t>
            </a:r>
            <a:r>
              <a:rPr sz="2200" b="1" dirty="0" err="1">
                <a:latin typeface="Noto Sans KR" charset="0"/>
                <a:ea typeface="Noto Sans KR" charset="0"/>
              </a:rPr>
              <a:t>Pydantic</a:t>
            </a:r>
            <a:r>
              <a:rPr sz="2200" b="1" dirty="0">
                <a:latin typeface="Noto Sans KR" charset="0"/>
                <a:ea typeface="Noto Sans KR" charset="0"/>
              </a:rPr>
              <a:t>)</a:t>
            </a:r>
            <a:endParaRPr lang="ko-KR" altLang="en-US" sz="2200" b="1" dirty="0">
              <a:latin typeface="Noto Sans KR" charset="0"/>
              <a:ea typeface="Noto Sans KR" charset="0"/>
            </a:endParaRPr>
          </a:p>
          <a:p>
            <a:pPr marL="0" indent="0">
              <a:lnSpc>
                <a:spcPts val="3500"/>
              </a:lnSpc>
              <a:buFontTx/>
              <a:buNone/>
            </a:pPr>
            <a:r>
              <a:rPr lang="en-US" sz="2200" dirty="0">
                <a:latin typeface="Noto Sans KR" charset="0"/>
                <a:ea typeface="Noto Sans KR" charset="0"/>
              </a:rPr>
              <a:t>    </a:t>
            </a:r>
            <a:r>
              <a:rPr sz="2200" dirty="0">
                <a:latin typeface="Noto Sans KR" charset="0"/>
                <a:ea typeface="Noto Sans KR" charset="0"/>
              </a:rPr>
              <a:t>1. AiChatRequest.java⇄ </a:t>
            </a:r>
            <a:r>
              <a:rPr sz="2200" dirty="0" err="1">
                <a:latin typeface="Noto Sans KR" charset="0"/>
                <a:ea typeface="Noto Sans KR" charset="0"/>
              </a:rPr>
              <a:t>ChatRequest</a:t>
            </a:r>
            <a:r>
              <a:rPr sz="2200" dirty="0">
                <a:latin typeface="Noto Sans KR" charset="0"/>
                <a:ea typeface="Noto Sans KR" charset="0"/>
              </a:rPr>
              <a:t>(</a:t>
            </a:r>
            <a:r>
              <a:rPr sz="2200" dirty="0" err="1">
                <a:latin typeface="Noto Sans KR" charset="0"/>
                <a:ea typeface="Noto Sans KR" charset="0"/>
              </a:rPr>
              <a:t>BaseModel</a:t>
            </a:r>
            <a:r>
              <a:rPr sz="2200" dirty="0">
                <a:latin typeface="Noto Sans KR" charset="0"/>
                <a:ea typeface="Noto Sans KR" charset="0"/>
              </a:rPr>
              <a:t>)</a:t>
            </a:r>
            <a:endParaRPr lang="ko-KR" altLang="en-US" sz="2200" dirty="0">
              <a:latin typeface="Noto Sans KR" charset="0"/>
              <a:ea typeface="Noto Sans KR" charset="0"/>
            </a:endParaRPr>
          </a:p>
          <a:p>
            <a:pPr marL="0" indent="0">
              <a:lnSpc>
                <a:spcPts val="3500"/>
              </a:lnSpc>
              <a:buFontTx/>
              <a:buNone/>
            </a:pPr>
            <a:r>
              <a:rPr lang="en-US" sz="2200" dirty="0">
                <a:latin typeface="Noto Sans KR" charset="0"/>
                <a:ea typeface="Noto Sans KR" charset="0"/>
              </a:rPr>
              <a:t>    </a:t>
            </a:r>
            <a:r>
              <a:rPr sz="2200" dirty="0">
                <a:latin typeface="Noto Sans KR" charset="0"/>
                <a:ea typeface="Noto Sans KR" charset="0"/>
              </a:rPr>
              <a:t>2. </a:t>
            </a:r>
            <a:r>
              <a:rPr sz="2200" dirty="0" err="1">
                <a:latin typeface="Noto Sans KR" charset="0"/>
                <a:ea typeface="Noto Sans KR" charset="0"/>
              </a:rPr>
              <a:t>RestaurantVO</a:t>
            </a:r>
            <a:r>
              <a:rPr sz="2200" dirty="0">
                <a:latin typeface="Noto Sans KR" charset="0"/>
                <a:ea typeface="Noto Sans KR" charset="0"/>
              </a:rPr>
              <a:t>/ </a:t>
            </a:r>
            <a:r>
              <a:rPr sz="2200" dirty="0" err="1">
                <a:latin typeface="Noto Sans KR" charset="0"/>
                <a:ea typeface="Noto Sans KR" charset="0"/>
              </a:rPr>
              <a:t>ReviewVO</a:t>
            </a:r>
            <a:r>
              <a:rPr sz="2200" dirty="0">
                <a:latin typeface="Noto Sans KR" charset="0"/>
                <a:ea typeface="Noto Sans KR" charset="0"/>
              </a:rPr>
              <a:t>: </a:t>
            </a:r>
            <a:r>
              <a:rPr sz="2200" dirty="0" err="1">
                <a:latin typeface="Noto Sans KR" charset="0"/>
                <a:ea typeface="Noto Sans KR" charset="0"/>
              </a:rPr>
              <a:t>식당</a:t>
            </a:r>
            <a:r>
              <a:rPr sz="2200" dirty="0">
                <a:latin typeface="Noto Sans KR" charset="0"/>
                <a:ea typeface="Noto Sans KR" charset="0"/>
              </a:rPr>
              <a:t> 및 </a:t>
            </a:r>
            <a:r>
              <a:rPr sz="2200" dirty="0" err="1">
                <a:latin typeface="Noto Sans KR" charset="0"/>
                <a:ea typeface="Noto Sans KR" charset="0"/>
              </a:rPr>
              <a:t>리뷰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정보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포함</a:t>
            </a:r>
            <a:endParaRPr lang="ko-KR" altLang="en-US" sz="2200" dirty="0">
              <a:latin typeface="Noto Sans KR" charset="0"/>
              <a:ea typeface="Noto Sans KR" charset="0"/>
            </a:endParaRPr>
          </a:p>
          <a:p>
            <a:pPr marL="0" indent="0">
              <a:lnSpc>
                <a:spcPts val="3500"/>
              </a:lnSpc>
              <a:buFontTx/>
              <a:buNone/>
            </a:pPr>
            <a:r>
              <a:rPr lang="en-US" sz="2200" dirty="0">
                <a:latin typeface="Noto Sans KR" charset="0"/>
                <a:ea typeface="Noto Sans KR" charset="0"/>
              </a:rPr>
              <a:t>    </a:t>
            </a:r>
            <a:r>
              <a:rPr sz="2200" dirty="0">
                <a:latin typeface="Noto Sans KR" charset="0"/>
                <a:ea typeface="Noto Sans KR" charset="0"/>
              </a:rPr>
              <a:t>3. </a:t>
            </a:r>
            <a:r>
              <a:rPr sz="2200" dirty="0" err="1">
                <a:latin typeface="Noto Sans KR" charset="0"/>
                <a:ea typeface="Noto Sans KR" charset="0"/>
              </a:rPr>
              <a:t>Gemini는</a:t>
            </a:r>
            <a:r>
              <a:rPr sz="2200" dirty="0">
                <a:latin typeface="Noto Sans KR" charset="0"/>
                <a:ea typeface="Noto Sans KR" charset="0"/>
              </a:rPr>
              <a:t> 이 </a:t>
            </a:r>
            <a:r>
              <a:rPr sz="2200" dirty="0" err="1">
                <a:latin typeface="Noto Sans KR" charset="0"/>
                <a:ea typeface="Noto Sans KR" charset="0"/>
              </a:rPr>
              <a:t>데이터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기반으로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사용자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맞춤형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식당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추천</a:t>
            </a:r>
            <a:r>
              <a:rPr sz="2200" dirty="0">
                <a:latin typeface="Noto Sans KR" charset="0"/>
                <a:ea typeface="Noto Sans KR" charset="0"/>
              </a:rPr>
              <a:t> </a:t>
            </a:r>
            <a:r>
              <a:rPr sz="2200" dirty="0" err="1">
                <a:latin typeface="Noto Sans KR" charset="0"/>
                <a:ea typeface="Noto Sans KR" charset="0"/>
              </a:rPr>
              <a:t>생성</a:t>
            </a:r>
            <a:endParaRPr lang="ko-KR" altLang="en-US" sz="2200" dirty="0">
              <a:latin typeface="Noto Sans KR" charset="0"/>
              <a:ea typeface="Noto Sans K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3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1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텍스트 상자 3"/>
          <p:cNvSpPr txBox="1">
            <a:spLocks/>
          </p:cNvSpPr>
          <p:nvPr/>
        </p:nvSpPr>
        <p:spPr>
          <a:xfrm rot="0">
            <a:off x="770255" y="620395"/>
            <a:ext cx="17040860" cy="334899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AI 챗봇 역할 및 작동 방식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lnSpc>
                <a:spcPct val="99600"/>
              </a:lnSpc>
              <a:buFontTx/>
              <a:buNone/>
            </a:pPr>
            <a:endParaRPr lang="ko-KR" altLang="en-US" sz="18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sz="2400" b="1">
                <a:latin typeface="Noto Sans KR" charset="0"/>
                <a:ea typeface="Noto Sans KR" charset="0"/>
              </a:rPr>
              <a:t>1</a:t>
            </a:r>
            <a:r>
              <a:rPr lang="ko-KR" sz="2400" b="1">
                <a:latin typeface="Noto Sans KR" charset="0"/>
                <a:ea typeface="Noto Sans KR" charset="0"/>
              </a:rPr>
              <a:t>.</a:t>
            </a:r>
            <a:r>
              <a:rPr lang="ko-KR" sz="2400" b="1">
                <a:latin typeface="Noto Sans KR" charset="0"/>
                <a:ea typeface="Noto Sans KR" charset="0"/>
              </a:rPr>
              <a:t> </a:t>
            </a:r>
            <a:r>
              <a:rPr sz="2400" b="1">
                <a:latin typeface="Noto Sans KR" charset="0"/>
                <a:ea typeface="Noto Sans KR" charset="0"/>
              </a:rPr>
              <a:t>역할</a:t>
            </a:r>
            <a:r>
              <a:rPr sz="2400">
                <a:latin typeface="Noto Sans KR" charset="0"/>
                <a:ea typeface="Noto Sans KR" charset="0"/>
              </a:rPr>
              <a:t>: 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>
                <a:latin typeface="Noto Sans KR" charset="0"/>
                <a:ea typeface="Noto Sans KR" charset="0"/>
              </a:rPr>
              <a:t>사용자의 자연어 질문을 이해하고, 개인화된 맛집 정보를 실시간으로 제공.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160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sz="2400" b="1">
                <a:latin typeface="Noto Sans KR" charset="0"/>
                <a:ea typeface="Noto Sans KR" charset="0"/>
              </a:rPr>
              <a:t>2. 필요성</a:t>
            </a:r>
            <a:r>
              <a:rPr sz="2400">
                <a:latin typeface="Noto Sans KR" charset="0"/>
                <a:ea typeface="Noto Sans KR" charset="0"/>
              </a:rPr>
              <a:t>: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2400">
                <a:latin typeface="Noto Sans KR" charset="0"/>
                <a:ea typeface="Noto Sans KR" charset="0"/>
              </a:rPr>
              <a:t>방대한 맛집 정보 속에서 사용자에게 필요한 정보만 선별 제공.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2400">
                <a:latin typeface="Noto Sans KR" charset="0"/>
                <a:ea typeface="Noto Sans KR" charset="0"/>
              </a:rPr>
              <a:t>복잡한 검색 과정 없이 직관적인 정보 탐색 가능 </a:t>
            </a:r>
            <a:r>
              <a:rPr lang="ko-KR" sz="2400">
                <a:latin typeface="Noto Sans KR" charset="0"/>
                <a:ea typeface="Noto Sans KR" charset="0"/>
              </a:rPr>
              <a:t>및 여행 중 즉각적인 정보 요구에 대응.</a:t>
            </a:r>
            <a:endParaRPr lang="ko-KR" altLang="en-US" sz="2400">
              <a:latin typeface="Noto Sans KR" charset="0"/>
              <a:ea typeface="Noto Sans KR" charset="0"/>
            </a:endParaRPr>
          </a:p>
        </p:txBody>
      </p:sp>
      <p:sp>
        <p:nvSpPr>
          <p:cNvPr id="4" name="텍스트 상자 4"/>
          <p:cNvSpPr txBox="1">
            <a:spLocks/>
          </p:cNvSpPr>
          <p:nvPr/>
        </p:nvSpPr>
        <p:spPr>
          <a:xfrm rot="0">
            <a:off x="765810" y="3573145"/>
            <a:ext cx="17040225" cy="699770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buFontTx/>
              <a:buNone/>
            </a:pPr>
            <a:r>
              <a:rPr lang="ko-KR" sz="2400" b="1">
                <a:latin typeface="Noto Sans KR" charset="0"/>
                <a:ea typeface="Noto Sans KR" charset="0"/>
              </a:rPr>
              <a:t>3</a:t>
            </a:r>
            <a:r>
              <a:rPr sz="2400" b="1">
                <a:latin typeface="Noto Sans KR" charset="0"/>
                <a:ea typeface="Noto Sans KR" charset="0"/>
              </a:rPr>
              <a:t>. 작동방식 </a:t>
            </a:r>
            <a:endParaRPr lang="ko-KR" altLang="en-US" sz="2400" b="1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사용자 질문: 부산 한식 맛집 추천해줘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16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lang="ko-KR" sz="2400" b="1">
                <a:latin typeface="Noto Sans KR" charset="0"/>
                <a:ea typeface="Noto Sans KR" charset="0"/>
              </a:rPr>
              <a:t>4.</a:t>
            </a:r>
            <a:r>
              <a:rPr sz="2400" b="1">
                <a:latin typeface="Noto Sans KR" charset="0"/>
                <a:ea typeface="Noto Sans KR" charset="0"/>
              </a:rPr>
              <a:t> 백엔드 (Spring Boot)의 역할:</a:t>
            </a:r>
            <a:endParaRPr lang="ko-KR" altLang="en-US" sz="2400" b="1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사용자 메시지에서 '강릉' (지역)과 '해산물' (카테고리) 키워드를 추출.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추출된 키워드를 바탕으로 DB에서 관련 식당 (예: 강릉 해산물 맛집) 및 해당 식당의 리뷰 데이터를 조회.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조회된 식당 및 리뷰 데이터를 AiChatRequest객체에 담아 AI 서버로 전송.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16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lang="ko-KR" sz="2400" b="1">
                <a:latin typeface="Noto Sans KR" charset="0"/>
                <a:ea typeface="Noto Sans KR" charset="0"/>
              </a:rPr>
              <a:t>5</a:t>
            </a:r>
            <a:r>
              <a:rPr sz="2400" b="1">
                <a:latin typeface="Noto Sans KR" charset="0"/>
                <a:ea typeface="Noto Sans KR" charset="0"/>
              </a:rPr>
              <a:t>. AI 서버 (FastAPI/Gemini)의 역할:</a:t>
            </a:r>
            <a:endParaRPr lang="ko-KR" altLang="en-US" sz="2400" b="1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백엔드로부터 받은 메시지, 식당 정보, 리뷰 정보를 바탕으로 프롬프트 생성.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Gemini 1.5 Flash 모델을 사용하여 사용자에게 가장 적합한 맛집 추천 답변 생성. 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16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lang="ko-KR" sz="2400" b="1">
                <a:latin typeface="Noto Sans KR" charset="0"/>
                <a:ea typeface="Noto Sans KR" charset="0"/>
              </a:rPr>
              <a:t>6</a:t>
            </a:r>
            <a:r>
              <a:rPr sz="2400" b="1">
                <a:latin typeface="Noto Sans KR" charset="0"/>
                <a:ea typeface="Noto Sans KR" charset="0"/>
              </a:rPr>
              <a:t>. 프론트엔드 (React/JS)의 역할:</a:t>
            </a:r>
            <a:endParaRPr lang="ko-KR" altLang="en-US" sz="2400" b="1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사용자 질문을 백엔드로 전달.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AI 서버의 최종 답변을 받아 사용자에게 표시.</a:t>
            </a:r>
            <a:endParaRPr lang="ko-KR" altLang="en-US" sz="24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1600" b="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lang="ko-KR" sz="2400" b="1">
                <a:latin typeface="Noto Sans KR" charset="0"/>
                <a:ea typeface="Noto Sans KR" charset="0"/>
              </a:rPr>
              <a:t>7</a:t>
            </a:r>
            <a:r>
              <a:rPr sz="2400" b="1">
                <a:latin typeface="Noto Sans KR" charset="0"/>
                <a:ea typeface="Noto Sans KR" charset="0"/>
              </a:rPr>
              <a:t>. 시각화: </a:t>
            </a:r>
            <a:endParaRPr lang="ko-KR" altLang="en-US" sz="2400" b="1">
              <a:latin typeface="Noto Sans KR" charset="0"/>
              <a:ea typeface="Noto Sans KR" charset="0"/>
            </a:endParaRPr>
          </a:p>
          <a:p>
            <a:pPr marL="711200" indent="-254000" lvl="1">
              <a:buFont typeface="Wingdings"/>
              <a:buChar char=""/>
            </a:pPr>
            <a:r>
              <a:rPr sz="2400" b="0">
                <a:latin typeface="Noto Sans KR" charset="0"/>
                <a:ea typeface="Noto Sans KR" charset="0"/>
              </a:rPr>
              <a:t>간단한 흐름도 (사용자 -&gt; 프론트 -&gt; 백엔드 -&gt; AI 서버 -&gt; 백엔드 -&gt; 프론트 -&gt; 사용자)</a:t>
            </a:r>
            <a:endParaRPr lang="ko-KR" altLang="en-US" sz="2400" b="0">
              <a:latin typeface="Noto Sans KR" charset="0"/>
              <a:ea typeface="Noto Sans 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922020" y="285750"/>
            <a:ext cx="16945610" cy="750252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AI 챗봇의 특징 및 강점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200" b="1">
                <a:latin typeface="Noto Sans KR" charset="0"/>
                <a:ea typeface="Noto Sans KR" charset="0"/>
              </a:rPr>
              <a:t>개인화된 추천</a:t>
            </a:r>
            <a:r>
              <a:rPr sz="3200">
                <a:latin typeface="Noto Sans KR" charset="0"/>
                <a:ea typeface="Noto Sans KR" charset="0"/>
              </a:rPr>
              <a:t>: 사용자의 질문 의도를 파악하여 맞춤형 식당 정보 제공.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200" b="1">
                <a:latin typeface="Noto Sans KR" charset="0"/>
                <a:ea typeface="Noto Sans KR" charset="0"/>
              </a:rPr>
              <a:t>실시간 정보</a:t>
            </a:r>
            <a:r>
              <a:rPr sz="3200">
                <a:latin typeface="Noto Sans KR" charset="0"/>
                <a:ea typeface="Noto Sans KR" charset="0"/>
              </a:rPr>
              <a:t>: 최신 DB 데이터를 기반으로 추천 (선별된 TopN 맛집 등).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200" b="1">
                <a:latin typeface="Noto Sans KR" charset="0"/>
                <a:ea typeface="Noto Sans KR" charset="0"/>
              </a:rPr>
              <a:t>리뷰 활용</a:t>
            </a:r>
            <a:r>
              <a:rPr sz="3200">
                <a:latin typeface="Noto Sans KR" charset="0"/>
                <a:ea typeface="Noto Sans KR" charset="0"/>
              </a:rPr>
              <a:t>: AI가 직접 리뷰를 읽고 요약하여 추천 근거로 제시.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200" b="1">
                <a:latin typeface="Noto Sans KR" charset="0"/>
                <a:ea typeface="Noto Sans KR" charset="0"/>
              </a:rPr>
              <a:t>확장성</a:t>
            </a:r>
            <a:r>
              <a:rPr sz="3200">
                <a:latin typeface="Noto Sans KR" charset="0"/>
                <a:ea typeface="Noto Sans KR" charset="0"/>
              </a:rPr>
              <a:t>: Gemini 모델을 사용하여 다양한 질문 유형에 대응 가능.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200" b="1">
                <a:latin typeface="Noto Sans KR" charset="0"/>
                <a:ea typeface="Noto Sans KR" charset="0"/>
              </a:rPr>
              <a:t>사용자 편의성</a:t>
            </a:r>
            <a:r>
              <a:rPr sz="3200">
                <a:latin typeface="Noto Sans KR" charset="0"/>
                <a:ea typeface="Noto Sans KR" charset="0"/>
              </a:rPr>
              <a:t>: 자연어 대화로 쉽고 빠르게 정보 획득.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pic>
        <p:nvPicPr>
          <p:cNvPr id="18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67335" cy="286385"/>
          </a:xfrm>
          <a:prstGeom prst="rect"/>
          <a:noFill/>
        </p:spPr>
      </p:pic>
      <p:cxnSp>
        <p:nvCxnSpPr>
          <p:cNvPr id="20" name="도형 3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2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텍스트 상자 5"/>
          <p:cNvSpPr txBox="1">
            <a:spLocks/>
          </p:cNvSpPr>
          <p:nvPr/>
        </p:nvSpPr>
        <p:spPr>
          <a:xfrm>
            <a:off x="770255" y="734060"/>
            <a:ext cx="17040225" cy="98996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AI 챗봇 작동방식 코드 1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34415" y="2059940"/>
            <a:ext cx="6644640" cy="6151880"/>
          </a:xfrm>
          <a:prstGeom prst="rect"/>
          <a:noFill/>
        </p:spPr>
      </p:pic>
      <p:sp>
        <p:nvSpPr>
          <p:cNvPr id="5" name="텍스트 상자 8"/>
          <p:cNvSpPr txBox="1">
            <a:spLocks/>
          </p:cNvSpPr>
          <p:nvPr/>
        </p:nvSpPr>
        <p:spPr>
          <a:xfrm rot="0">
            <a:off x="4933315" y="8789035"/>
            <a:ext cx="4732655" cy="74041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백엔드(S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pringBoot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)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 AiService.java</a:t>
            </a:r>
            <a:endParaRPr lang="ko-KR" altLang="en-US" sz="2400"/>
          </a:p>
        </p:txBody>
      </p:sp>
      <p:pic>
        <p:nvPicPr>
          <p:cNvPr id="6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72120" y="2447925"/>
            <a:ext cx="5398135" cy="1610995"/>
          </a:xfrm>
          <a:prstGeom prst="rect"/>
          <a:noFill/>
        </p:spPr>
      </p:pic>
      <p:pic>
        <p:nvPicPr>
          <p:cNvPr id="7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90535" y="4840605"/>
            <a:ext cx="5375275" cy="2105660"/>
          </a:xfrm>
          <a:prstGeom prst="rect"/>
          <a:noFill/>
        </p:spPr>
      </p:pic>
      <p:graphicFrame>
        <p:nvGraphicFramePr>
          <p:cNvPr id="8" name="표 12"/>
          <p:cNvGraphicFramePr>
            <a:graphicFrameLocks noGrp="1"/>
          </p:cNvGraphicFramePr>
          <p:nvPr/>
        </p:nvGraphicFramePr>
        <p:xfrm>
          <a:off x="13677900" y="1721485"/>
          <a:ext cx="3929380" cy="32658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/>
                <a:gridCol w="3302635"/>
              </a:tblGrid>
              <a:tr h="369570">
                <a:tc gridSpan="2"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설명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및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기능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2329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1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사용자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메시지에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지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역 및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카테고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리  및 일반적인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장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소 키워드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탐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지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884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2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D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B에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식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당 및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리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뷰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조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회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410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3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A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I 서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버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호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출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도형 13"/>
          <p:cNvSpPr>
            <a:spLocks/>
          </p:cNvSpPr>
          <p:nvPr/>
        </p:nvSpPr>
        <p:spPr>
          <a:xfrm rot="0">
            <a:off x="628650" y="157543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>
                <a:ea typeface="맑은 고딕" charset="0"/>
              </a:rPr>
              <a:t>1</a:t>
            </a:r>
            <a:endParaRPr lang="ko-KR" altLang="en-US">
              <a:ea typeface="맑은 고딕" charset="0"/>
            </a:endParaRPr>
          </a:p>
        </p:txBody>
      </p:sp>
      <p:sp>
        <p:nvSpPr>
          <p:cNvPr id="10" name="도형 14"/>
          <p:cNvSpPr>
            <a:spLocks/>
          </p:cNvSpPr>
          <p:nvPr/>
        </p:nvSpPr>
        <p:spPr>
          <a:xfrm rot="0">
            <a:off x="7769225" y="2066290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2</a:t>
            </a:r>
            <a:endParaRPr lang="ko-KR" altLang="en-US">
              <a:ea typeface="맑은 고딕" charset="0"/>
            </a:endParaRPr>
          </a:p>
        </p:txBody>
      </p:sp>
      <p:sp>
        <p:nvSpPr>
          <p:cNvPr id="11" name="도형 15"/>
          <p:cNvSpPr>
            <a:spLocks/>
          </p:cNvSpPr>
          <p:nvPr/>
        </p:nvSpPr>
        <p:spPr>
          <a:xfrm rot="0">
            <a:off x="7807960" y="4437380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3</a:t>
            </a:r>
            <a:endParaRPr lang="ko-KR" altLang="en-US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2705100"/>
            <a:ext cx="106045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134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WBS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5181600"/>
            <a:ext cx="13093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6300" b="0" i="0" u="none" strike="noStrike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Work Breakdown Structure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770255" y="734060"/>
            <a:ext cx="17040225" cy="98996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AI 챗봇 작동방식 코드 2 및 응답결과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5219065" y="9217660"/>
            <a:ext cx="4732655" cy="74041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A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i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 서버:</a:t>
            </a:r>
            <a:r>
              <a:rPr lang="ko-KR" altLang="en-US" sz="2400">
                <a:solidFill>
                  <a:srgbClr val="2D2D2D"/>
                </a:solidFill>
                <a:latin typeface="Noto Sans KR" charset="0"/>
                <a:ea typeface="Noto Sans KR" charset="0"/>
              </a:rPr>
              <a:t> ai_server.py</a:t>
            </a:r>
            <a:endParaRPr lang="ko-KR" altLang="en-US" sz="2400"/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6000" y="1885950"/>
            <a:ext cx="7458710" cy="2830195"/>
          </a:xfrm>
          <a:prstGeom prst="rect"/>
          <a:noFill/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515620" y="1612900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>
                <a:ea typeface="맑은 고딕" charset="0"/>
              </a:rPr>
              <a:t>1</a:t>
            </a:r>
            <a:endParaRPr lang="ko-KR" altLang="en-US">
              <a:ea typeface="맑은 고딕" charset="0"/>
            </a:endParaRPr>
          </a:p>
        </p:txBody>
      </p:sp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5525" y="5040630"/>
            <a:ext cx="3598545" cy="112966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501650" y="474027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2</a:t>
            </a:r>
            <a:endParaRPr lang="ko-KR" altLang="en-US">
              <a:ea typeface="맑은 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65090" y="5031105"/>
            <a:ext cx="3315970" cy="115252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4742180" y="471360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3</a:t>
            </a:r>
            <a:endParaRPr lang="ko-KR" altLang="en-US"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70530" y="7063105"/>
            <a:ext cx="3330575" cy="718820"/>
          </a:xfrm>
          <a:prstGeom prst="rect"/>
          <a:noFill/>
        </p:spPr>
      </p:pic>
      <p:sp>
        <p:nvSpPr>
          <p:cNvPr id="16" name="Rect 0"/>
          <p:cNvSpPr>
            <a:spLocks/>
          </p:cNvSpPr>
          <p:nvPr/>
        </p:nvSpPr>
        <p:spPr>
          <a:xfrm rot="0">
            <a:off x="2565400" y="674814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4</a:t>
            </a:r>
            <a:endParaRPr lang="ko-KR" altLang="en-US">
              <a:ea typeface="맑은 고딕" charset="0"/>
            </a:endParaRPr>
          </a:p>
        </p:txBody>
      </p:sp>
      <p:graphicFrame>
        <p:nvGraphicFramePr>
          <p:cNvPr id="17" name="Table 3"/>
          <p:cNvGraphicFramePr>
            <a:graphicFrameLocks noGrp="1"/>
          </p:cNvGraphicFramePr>
          <p:nvPr/>
        </p:nvGraphicFramePr>
        <p:xfrm>
          <a:off x="13615670" y="1714500"/>
          <a:ext cx="3929380" cy="59289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/>
                <a:gridCol w="3302635"/>
              </a:tblGrid>
              <a:tr h="395605">
                <a:tc gridSpan="2"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설명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및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기능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86614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1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P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rompt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생성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핵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심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로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직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3228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2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식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당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정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보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포맷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팅(식당이름,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주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소,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카테고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리,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전화번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호,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영업시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간,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주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차정보,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평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균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평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점,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총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리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뷰 수)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059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3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리뷰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정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보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포맷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팅(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작성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자,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평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점,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내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용)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975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4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G</a:t>
                      </a:r>
                      <a:r>
                        <a:rPr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emini 모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델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호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출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4462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5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결과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267335" cy="286385"/>
          </a:xfrm>
          <a:prstGeom prst="rect"/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761095" y="1876425"/>
            <a:ext cx="4487545" cy="7030720"/>
          </a:xfrm>
          <a:prstGeom prst="rect"/>
          <a:noFill/>
        </p:spPr>
      </p:pic>
      <p:sp>
        <p:nvSpPr>
          <p:cNvPr id="20" name="Rect 0"/>
          <p:cNvSpPr>
            <a:spLocks/>
          </p:cNvSpPr>
          <p:nvPr/>
        </p:nvSpPr>
        <p:spPr>
          <a:xfrm rot="0">
            <a:off x="8473440" y="162750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5</a:t>
            </a:r>
            <a:endParaRPr lang="ko-KR" altLang="en-US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969010" y="571500"/>
            <a:ext cx="1089660" cy="1270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758825" y="789940"/>
            <a:ext cx="17040860" cy="2332990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A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I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리뷰 요약/키워드 추출의 이점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lnSpc>
                <a:spcPct val="99600"/>
              </a:lnSpc>
              <a:buFontTx/>
              <a:buNone/>
            </a:pPr>
            <a:endParaRPr lang="ko-KR" altLang="en-US" sz="2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267970" cy="287020"/>
          </a:xfrm>
          <a:prstGeom prst="rect"/>
          <a:noFill/>
        </p:spPr>
      </p:pic>
      <p:sp>
        <p:nvSpPr>
          <p:cNvPr id="19" name="텍스트 상자 1"/>
          <p:cNvSpPr txBox="1">
            <a:spLocks/>
          </p:cNvSpPr>
          <p:nvPr/>
        </p:nvSpPr>
        <p:spPr>
          <a:xfrm rot="0">
            <a:off x="884555" y="2068830"/>
            <a:ext cx="14389735" cy="39693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685800" indent="-228600" lvl="1">
              <a:buFont typeface="맑은 고딕"/>
              <a:buChar char="•"/>
            </a:pPr>
            <a:r>
              <a:rPr sz="3600" b="1">
                <a:latin typeface="Noto Sans KR" charset="0"/>
                <a:ea typeface="Noto Sans KR" charset="0"/>
              </a:rPr>
              <a:t>정보 습득 시간 단축</a:t>
            </a:r>
            <a:r>
              <a:rPr sz="3600">
                <a:latin typeface="Noto Sans KR" charset="0"/>
                <a:ea typeface="Noto Sans KR" charset="0"/>
              </a:rPr>
              <a:t>: 리뷰의 핵심 내용을 즉시 파악.</a:t>
            </a:r>
            <a:endParaRPr lang="ko-KR" altLang="en-US" sz="3600">
              <a:latin typeface="Noto Sans KR" charset="0"/>
              <a:ea typeface="Noto Sans KR" charset="0"/>
            </a:endParaRPr>
          </a:p>
          <a:p>
            <a:pPr marL="457200" indent="0" lvl="1">
              <a:buFontTx/>
              <a:buNone/>
            </a:pPr>
            <a:endParaRPr lang="ko-KR" altLang="en-US" sz="36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600" b="1">
                <a:latin typeface="Noto Sans KR" charset="0"/>
                <a:ea typeface="Noto Sans KR" charset="0"/>
              </a:rPr>
              <a:t>의사 결정 지원</a:t>
            </a:r>
            <a:r>
              <a:rPr sz="3600">
                <a:latin typeface="Noto Sans KR" charset="0"/>
                <a:ea typeface="Noto Sans KR" charset="0"/>
              </a:rPr>
              <a:t>: 식당의 장점/단점을 키워드로 명확하게 인지.</a:t>
            </a:r>
            <a:endParaRPr lang="ko-KR" altLang="en-US" sz="3600">
              <a:latin typeface="Noto Sans KR" charset="0"/>
              <a:ea typeface="Noto Sans KR" charset="0"/>
            </a:endParaRPr>
          </a:p>
          <a:p>
            <a:pPr marL="457200" indent="0" lvl="1">
              <a:buFontTx/>
              <a:buNone/>
            </a:pPr>
            <a:endParaRPr lang="ko-KR" altLang="en-US" sz="36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600" b="1">
                <a:latin typeface="Noto Sans KR" charset="0"/>
                <a:ea typeface="Noto Sans KR" charset="0"/>
              </a:rPr>
              <a:t>일관된 정보 제공</a:t>
            </a:r>
            <a:r>
              <a:rPr sz="3600">
                <a:latin typeface="Noto Sans KR" charset="0"/>
                <a:ea typeface="Noto Sans KR" charset="0"/>
              </a:rPr>
              <a:t>: AI가 요약하므로 주관적 판단 개입 최소화.</a:t>
            </a:r>
            <a:endParaRPr lang="ko-KR" altLang="en-US" sz="3600">
              <a:latin typeface="Noto Sans KR" charset="0"/>
              <a:ea typeface="Noto Sans KR" charset="0"/>
            </a:endParaRPr>
          </a:p>
          <a:p>
            <a:pPr marL="457200" indent="0" lvl="1">
              <a:buFontTx/>
              <a:buNone/>
            </a:pPr>
            <a:endParaRPr lang="ko-KR" altLang="en-US" sz="36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sz="3600" b="1">
                <a:latin typeface="Noto Sans KR" charset="0"/>
                <a:ea typeface="Noto Sans KR" charset="0"/>
              </a:rPr>
              <a:t>데이터 활용성 증대</a:t>
            </a:r>
            <a:r>
              <a:rPr sz="3600">
                <a:latin typeface="Noto Sans KR" charset="0"/>
                <a:ea typeface="Noto Sans KR" charset="0"/>
              </a:rPr>
              <a:t>: 리뷰 데이터를 더욱 가치 있게 활용.</a:t>
            </a:r>
            <a:endParaRPr lang="ko-KR" altLang="en-US" sz="3600">
              <a:latin typeface="Noto Sans KR" charset="0"/>
              <a:ea typeface="Noto Sans 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969010" y="571500"/>
            <a:ext cx="1089025" cy="635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770255" y="734060"/>
            <a:ext cx="17040225" cy="98996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A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I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리뷰 요약/키워드 추출 작동방식 코드 및 결과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graphicFrame>
        <p:nvGraphicFramePr>
          <p:cNvPr id="8" name="Table 3"/>
          <p:cNvGraphicFramePr>
            <a:graphicFrameLocks noGrp="1"/>
          </p:cNvGraphicFramePr>
          <p:nvPr/>
        </p:nvGraphicFramePr>
        <p:xfrm>
          <a:off x="13677900" y="1721485"/>
          <a:ext cx="3929380" cy="73837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/>
                <a:gridCol w="3302635"/>
              </a:tblGrid>
              <a:tr h="716280">
                <a:tc gridSpan="2"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설명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및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기능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83007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1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W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ebClient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를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사용하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여 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AI 서버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의 /s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ummarize-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r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eview 엔드포인트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비동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기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HTTP POST 요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청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전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송.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 백엔드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는 이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과정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에서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데이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터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가공하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지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않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고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AI 서버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에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처리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를 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위</a:t>
                      </a:r>
                      <a:r>
                        <a:rPr lang="ko-KR" kern="1200" i="0" b="0">
                          <a:solidFill>
                            <a:schemeClr val="tx1"/>
                          </a:solidFill>
                          <a:latin typeface="Noto Sans KR" charset="0"/>
                          <a:ea typeface="Noto Sans KR" charset="0"/>
                        </a:rPr>
                        <a:t>임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4053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2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>
                          <a:latin typeface="Noto Sans KR" charset="0"/>
                          <a:ea typeface="Noto Sans KR" charset="0"/>
                        </a:rPr>
                        <a:t>AI 서버(ai_server.py)는 백엔드로부터 받은 review_text를 사용하여 Gemini 모델에 전달할 특정 형식의 "프롬프트(명령어)"를 동적으로 생성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2475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en-US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3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>
                          <a:latin typeface="Noto Sans KR" charset="0"/>
                          <a:ea typeface="Noto Sans KR" charset="0"/>
                        </a:rPr>
                        <a:t>review_text라는 이름으로 사용자의 리뷰 내용을 담아 /summarize-reviewAPI 엔드포인트로 HTTP POST 요청을 </a:t>
                      </a:r>
                      <a:r>
                        <a:rPr kern="1200">
                          <a:latin typeface="Noto Sans KR" charset="0"/>
                          <a:ea typeface="Noto Sans KR" charset="0"/>
                        </a:rPr>
                        <a:t>전</a:t>
                      </a:r>
                      <a:r>
                        <a:rPr lang="ko-KR" kern="1200">
                          <a:latin typeface="Noto Sans KR" charset="0"/>
                          <a:ea typeface="Noto Sans KR" charset="0"/>
                        </a:rPr>
                        <a:t>송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4420">
                <a:tc>
                  <a:txBody>
                    <a:bodyPr/>
                    <a:lstStyle/>
                    <a:p>
                      <a:pPr marL="0" indent="0" algn="ctr" defTabSz="914400" lvl="1">
                        <a:buFontTx/>
                        <a:buNone/>
                      </a:pPr>
                      <a:r>
                        <a:rPr lang="ko-KR" altLang="ko-KR" sz="1800" kern="1200" i="0" b="0" strike="noStrike">
                          <a:solidFill>
                            <a:schemeClr val="dk1"/>
                          </a:solidFill>
                          <a:latin typeface="Noto Sans KR" charset="0"/>
                          <a:ea typeface="Noto Sans KR" charset="0"/>
                        </a:rPr>
                        <a:t>4</a:t>
                      </a:r>
                      <a:endParaRPr lang="ko-KR" altLang="en-US" sz="1800" kern="1200" i="0" b="0" strike="noStrike">
                        <a:solidFill>
                          <a:schemeClr val="dk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vl="1">
                        <a:buFontTx/>
                        <a:buNone/>
                      </a:pPr>
                      <a:r>
                        <a:rPr kern="1200">
                          <a:latin typeface="Noto Sans KR" charset="0"/>
                          <a:ea typeface="Noto Sans KR" charset="0"/>
                        </a:rPr>
                        <a:t>사용자 인터페이스(UI)에 요약된 리뷰 내용과 키워드들을 표시하여 사용자에게 직관적인 정보를 제공</a:t>
                      </a:r>
                      <a:endParaRPr lang="ko-KR" altLang="en-US" kern="1200" i="0" b="0">
                        <a:solidFill>
                          <a:schemeClr val="tx1"/>
                        </a:solidFill>
                        <a:latin typeface="Noto Sans KR" charset="0"/>
                        <a:ea typeface="Noto Sans KR" charset="0"/>
                      </a:endParaRPr>
                    </a:p>
                  </a:txBody>
                  <a:tcPr marL="89535" marR="89535"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" name="그림 30" descr="C:/Users/admin/AppData/Roaming/PolarisOffice/ETemp/13076_18412808/fImage277271371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5210" y="1737360"/>
            <a:ext cx="6226810" cy="1758950"/>
          </a:xfrm>
          <a:prstGeom prst="rect"/>
          <a:noFill/>
        </p:spPr>
      </p:pic>
      <p:pic>
        <p:nvPicPr>
          <p:cNvPr id="13" name="그림 33" descr="C:/Users/admin/AppData/Roaming/PolarisOffice/ETemp/13076_18412808/fImage64391374814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9815" y="4076065"/>
            <a:ext cx="6164580" cy="2701925"/>
          </a:xfrm>
          <a:prstGeom prst="rect"/>
          <a:noFill/>
        </p:spPr>
      </p:pic>
      <p:pic>
        <p:nvPicPr>
          <p:cNvPr id="14" name="그림 34" descr="C:/Users/admin/AppData/Roaming/PolarisOffice/ETemp/13076_18412808/fImage74581375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6480" y="7172325"/>
            <a:ext cx="6188075" cy="1763395"/>
          </a:xfrm>
          <a:prstGeom prst="rect"/>
          <a:noFill/>
        </p:spPr>
      </p:pic>
      <p:sp>
        <p:nvSpPr>
          <p:cNvPr id="15" name="도형 35"/>
          <p:cNvSpPr>
            <a:spLocks/>
          </p:cNvSpPr>
          <p:nvPr/>
        </p:nvSpPr>
        <p:spPr>
          <a:xfrm rot="0">
            <a:off x="620395" y="676592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3</a:t>
            </a:r>
            <a:endParaRPr lang="ko-KR" altLang="en-US"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643890" y="138620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ko-KR">
                <a:ea typeface="맑은 고딕" charset="0"/>
              </a:rPr>
              <a:t>1</a:t>
            </a:r>
            <a:endParaRPr lang="ko-KR" altLang="en-US"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38810" y="3686175"/>
            <a:ext cx="547370" cy="497840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2</a:t>
            </a:r>
            <a:endParaRPr lang="ko-KR" altLang="en-US">
              <a:ea typeface="맑은 고딕" charset="0"/>
            </a:endParaRPr>
          </a:p>
        </p:txBody>
      </p:sp>
      <p:pic>
        <p:nvPicPr>
          <p:cNvPr id="16" name="그림 36" descr="C:/Users/admin/AppData/Roaming/PolarisOffice/ETemp/13076_18412808/fImage322131377682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10500" y="1730375"/>
            <a:ext cx="4740275" cy="7199630"/>
          </a:xfrm>
          <a:prstGeom prst="rect"/>
          <a:noFill/>
        </p:spPr>
      </p:pic>
      <p:sp>
        <p:nvSpPr>
          <p:cNvPr id="17" name="도형 37"/>
          <p:cNvSpPr>
            <a:spLocks/>
          </p:cNvSpPr>
          <p:nvPr/>
        </p:nvSpPr>
        <p:spPr>
          <a:xfrm rot="0">
            <a:off x="7417435" y="1471295"/>
            <a:ext cx="546735" cy="497205"/>
          </a:xfrm>
          <a:prstGeom prst="roundRect"/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ko-KR" altLang="ko-KR">
                <a:ea typeface="맑은 고딕" charset="0"/>
              </a:rPr>
              <a:t>4</a:t>
            </a:r>
            <a:endParaRPr lang="ko-KR" altLang="en-US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969010" y="571500"/>
            <a:ext cx="1089660" cy="1270"/>
          </a:xfrm>
          <a:prstGeom prst="line"/>
          <a:ln w="762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770255" y="1941195"/>
            <a:ext cx="17040860" cy="203835"/>
          </a:xfrm>
          <a:prstGeom prst="rect"/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결론 및 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향후계</a:t>
            </a:r>
            <a:r>
              <a:rPr lang="ko-KR" altLang="en-US" sz="4000">
                <a:solidFill>
                  <a:srgbClr val="2D2D2D"/>
                </a:solidFill>
                <a:latin typeface="Noto Sans KR" charset="0"/>
                <a:ea typeface="Noto Sans KR" charset="0"/>
              </a:rPr>
              <a:t>획</a:t>
            </a:r>
            <a:endParaRPr lang="ko-KR" altLang="en-US" sz="40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0" indent="0">
              <a:lnSpc>
                <a:spcPct val="99600"/>
              </a:lnSpc>
              <a:buFontTx/>
              <a:buNone/>
            </a:pPr>
            <a:endParaRPr lang="ko-KR" altLang="en-US" sz="2400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2400">
              <a:latin typeface="Noto Sans KR" charset="0"/>
              <a:ea typeface="Noto Sans KR" charset="0"/>
            </a:endParaRPr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267970" cy="287020"/>
          </a:xfrm>
          <a:prstGeom prst="rect"/>
          <a:noFill/>
        </p:spPr>
      </p:pic>
      <p:sp>
        <p:nvSpPr>
          <p:cNvPr id="19" name="텍스트 상자 2"/>
          <p:cNvSpPr txBox="1">
            <a:spLocks/>
          </p:cNvSpPr>
          <p:nvPr/>
        </p:nvSpPr>
        <p:spPr>
          <a:xfrm>
            <a:off x="846455" y="2143760"/>
            <a:ext cx="14427835" cy="599884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28600" indent="-228600">
              <a:buFontTx/>
              <a:buNone/>
            </a:pPr>
            <a:r>
              <a:rPr lang="ko-KR" altLang="en-US" sz="3200" b="1">
                <a:solidFill>
                  <a:srgbClr val="2D2D2D"/>
                </a:solidFill>
                <a:latin typeface="Noto Sans KR" charset="0"/>
                <a:ea typeface="Noto Sans KR" charset="0"/>
              </a:rPr>
              <a:t>결론:</a:t>
            </a:r>
            <a:r>
              <a:rPr lang="ko-KR" altLang="en-US" sz="3200" b="1">
                <a:solidFill>
                  <a:srgbClr val="2D2D2D"/>
                </a:solidFill>
                <a:latin typeface="Noto Sans KR" charset="0"/>
                <a:ea typeface="Noto Sans KR" charset="0"/>
              </a:rPr>
              <a:t> </a:t>
            </a:r>
            <a:endParaRPr lang="ko-KR" altLang="en-US" sz="3200" b="1">
              <a:solidFill>
                <a:srgbClr val="2D2D2D"/>
              </a:solidFill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lang="ko-KR" sz="3200">
                <a:latin typeface="Noto Sans KR" charset="0"/>
                <a:ea typeface="Noto Sans KR" charset="0"/>
              </a:rPr>
              <a:t>AI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챗봇과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스마트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리뷰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분석이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7번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국도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맛집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서비스에</a:t>
            </a:r>
            <a:r>
              <a:rPr lang="ko-KR" sz="3200">
                <a:latin typeface="Noto Sans KR" charset="0"/>
                <a:ea typeface="Noto Sans KR" charset="0"/>
              </a:rPr>
              <a:t> </a:t>
            </a:r>
            <a:r>
              <a:rPr lang="ko-KR" sz="3200">
                <a:latin typeface="Noto Sans KR" charset="0"/>
                <a:ea typeface="Noto Sans KR" charset="0"/>
              </a:rPr>
              <a:t>가져옴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lang="ko-KR" sz="3200">
                <a:latin typeface="Noto Sans KR" charset="0"/>
                <a:ea typeface="Noto Sans KR" charset="0"/>
              </a:rPr>
              <a:t>사용자 편의성 증대, 정보 탐색 효율성 향상 강조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228600" indent="-228600">
              <a:buFontTx/>
              <a:buNone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228600" indent="-228600">
              <a:buFontTx/>
              <a:buNone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0" indent="0">
              <a:buFontTx/>
              <a:buNone/>
            </a:pPr>
            <a:r>
              <a:rPr lang="ko-KR" sz="3200" b="1">
                <a:latin typeface="Noto Sans KR" charset="0"/>
                <a:ea typeface="Noto Sans KR" charset="0"/>
              </a:rPr>
              <a:t>향후계획:</a:t>
            </a:r>
            <a:endParaRPr lang="ko-KR" altLang="en-US" sz="3200" b="1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lang="ko-KR" sz="3200">
                <a:latin typeface="Noto Sans KR" charset="0"/>
                <a:ea typeface="Noto Sans KR" charset="0"/>
              </a:rPr>
              <a:t>개인화된 추천 알고리즘 고도화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lang="ko-KR" sz="3200">
                <a:latin typeface="Noto Sans KR" charset="0"/>
                <a:ea typeface="Noto Sans KR" charset="0"/>
              </a:rPr>
              <a:t>이미지/음성 인식 등 기능 추가</a:t>
            </a: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endParaRPr lang="ko-KR" altLang="en-US" sz="3200">
              <a:latin typeface="Noto Sans KR" charset="0"/>
              <a:ea typeface="Noto Sans KR" charset="0"/>
            </a:endParaRPr>
          </a:p>
          <a:p>
            <a:pPr marL="685800" indent="-228600" lvl="1">
              <a:buFont typeface="맑은 고딕"/>
              <a:buChar char="•"/>
            </a:pPr>
            <a:r>
              <a:rPr lang="ko-KR" sz="3200">
                <a:latin typeface="Noto Sans KR" charset="0"/>
                <a:ea typeface="Noto Sans KR" charset="0"/>
              </a:rPr>
              <a:t>다국어 지원 확장</a:t>
            </a:r>
            <a:endParaRPr lang="ko-KR" altLang="en-US" sz="3200">
              <a:latin typeface="Noto Sans KR" charset="0"/>
              <a:ea typeface="Noto Sans 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E9F3C-29BC-B4B3-B1CC-F3668C83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10FA540-61DC-6C75-BB32-27D03498C544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전체 목록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8DDB00D-E23D-CC10-C0D8-4456E8544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86376"/>
              </p:ext>
            </p:extLst>
          </p:nvPr>
        </p:nvGraphicFramePr>
        <p:xfrm>
          <a:off x="13716000" y="1662878"/>
          <a:ext cx="3929380" cy="490641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아이디로 로그인할 경우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네비게이션 바에서 관리자 선택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관리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스레드 관리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관리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 관리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신고 관리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6567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4EB55E-DB69-FA36-2219-40391BAA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" y="1662878"/>
            <a:ext cx="952633" cy="73257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DD50B0-6379-8989-F89E-23DDEE969DFA}"/>
              </a:ext>
            </a:extLst>
          </p:cNvPr>
          <p:cNvSpPr/>
          <p:nvPr/>
        </p:nvSpPr>
        <p:spPr>
          <a:xfrm>
            <a:off x="969025" y="8127385"/>
            <a:ext cx="952633" cy="86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30BF54-F2BD-164E-C3D5-EF43F237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59" y="3314700"/>
            <a:ext cx="7973538" cy="174331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F27419-88DD-72E3-345F-A7C0FC232ABF}"/>
              </a:ext>
            </a:extLst>
          </p:cNvPr>
          <p:cNvSpPr/>
          <p:nvPr/>
        </p:nvSpPr>
        <p:spPr>
          <a:xfrm>
            <a:off x="548722" y="787948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FE79FE-2203-A635-FEE4-AEE6C12F581D}"/>
              </a:ext>
            </a:extLst>
          </p:cNvPr>
          <p:cNvSpPr/>
          <p:nvPr/>
        </p:nvSpPr>
        <p:spPr>
          <a:xfrm>
            <a:off x="3297235" y="48299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71C098-F4B2-ED94-0267-BA77D6F4722B}"/>
              </a:ext>
            </a:extLst>
          </p:cNvPr>
          <p:cNvSpPr/>
          <p:nvPr/>
        </p:nvSpPr>
        <p:spPr>
          <a:xfrm>
            <a:off x="4884859" y="483046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64CD58F-00E7-CBA4-03D6-52B9C6A9DCA6}"/>
              </a:ext>
            </a:extLst>
          </p:cNvPr>
          <p:cNvSpPr/>
          <p:nvPr/>
        </p:nvSpPr>
        <p:spPr>
          <a:xfrm>
            <a:off x="6367279" y="48299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07CF95-EAD1-7896-E8DF-8FF9C9F70BB5}"/>
              </a:ext>
            </a:extLst>
          </p:cNvPr>
          <p:cNvSpPr/>
          <p:nvPr/>
        </p:nvSpPr>
        <p:spPr>
          <a:xfrm>
            <a:off x="7683828" y="483944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FB577B-ABCC-652B-2854-AD9FB0130B09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1A96D7B-DC17-2FE6-2F93-ED3275C6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61" y="1662878"/>
            <a:ext cx="5764181" cy="11184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AF2852-F471-C45D-6BE5-D06F3EFCDC19}"/>
              </a:ext>
            </a:extLst>
          </p:cNvPr>
          <p:cNvSpPr/>
          <p:nvPr/>
        </p:nvSpPr>
        <p:spPr>
          <a:xfrm>
            <a:off x="3733800" y="15076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9398E-DEB0-0540-E8E6-77BD0C0B7EB1}"/>
              </a:ext>
            </a:extLst>
          </p:cNvPr>
          <p:cNvSpPr/>
          <p:nvPr/>
        </p:nvSpPr>
        <p:spPr>
          <a:xfrm>
            <a:off x="4237101" y="1845962"/>
            <a:ext cx="1630299" cy="690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AD111D-DCBD-6ED1-1342-447B23D74B56}"/>
              </a:ext>
            </a:extLst>
          </p:cNvPr>
          <p:cNvSpPr/>
          <p:nvPr/>
        </p:nvSpPr>
        <p:spPr>
          <a:xfrm>
            <a:off x="9033032" y="484284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34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6C93-741B-BA15-3C87-21703E22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90983B8-52DC-6659-D1CA-0F439EB6248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사용자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C64D6E-799A-19AD-6DED-DB9298044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79745"/>
              </p:ext>
            </p:extLst>
          </p:nvPr>
        </p:nvGraphicFramePr>
        <p:xfrm>
          <a:off x="13716000" y="1662878"/>
          <a:ext cx="3929380" cy="428778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관리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검색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삭제할 사용자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선택후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삭제 버튼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삭제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삭제 완료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삭제된 사용자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5C77F9-21CC-7530-EAA2-D95DF547153D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34796C-661F-817D-08F0-92C176DE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6" y="1662878"/>
            <a:ext cx="9134841" cy="428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75FA36-F8CC-B61D-A6BD-DC32EC24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5" y="4456438"/>
            <a:ext cx="10003775" cy="270406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0A07ED-1630-898D-4DFD-8C6B9AAA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59" y="6690446"/>
            <a:ext cx="4628941" cy="160263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492795-057B-67C9-9BE7-5B07C251D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59" y="8464810"/>
            <a:ext cx="4677088" cy="16026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65BDB2-15BA-6808-F58C-33A37D677B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199" r="3251" b="5800"/>
          <a:stretch>
            <a:fillRect/>
          </a:stretch>
        </p:blipFill>
        <p:spPr>
          <a:xfrm>
            <a:off x="7010400" y="6765407"/>
            <a:ext cx="6424763" cy="305535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4EBFA84-B1B4-532D-A67D-8F0C056E9164}"/>
              </a:ext>
            </a:extLst>
          </p:cNvPr>
          <p:cNvSpPr/>
          <p:nvPr/>
        </p:nvSpPr>
        <p:spPr>
          <a:xfrm>
            <a:off x="2855372" y="175161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652CFA-0A6A-AEFE-3B4E-FACBE3706846}"/>
              </a:ext>
            </a:extLst>
          </p:cNvPr>
          <p:cNvSpPr/>
          <p:nvPr/>
        </p:nvSpPr>
        <p:spPr>
          <a:xfrm>
            <a:off x="3581400" y="455479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D033D4-8606-EDC5-B7B1-3AF60E78F7EC}"/>
              </a:ext>
            </a:extLst>
          </p:cNvPr>
          <p:cNvSpPr/>
          <p:nvPr/>
        </p:nvSpPr>
        <p:spPr>
          <a:xfrm>
            <a:off x="9839875" y="569027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54891DA-F3D2-8966-E79C-979F3D1513C8}"/>
              </a:ext>
            </a:extLst>
          </p:cNvPr>
          <p:cNvSpPr/>
          <p:nvPr/>
        </p:nvSpPr>
        <p:spPr>
          <a:xfrm>
            <a:off x="4332194" y="67901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5F8226-1830-CF62-EFE1-3B00CE08FC69}"/>
              </a:ext>
            </a:extLst>
          </p:cNvPr>
          <p:cNvSpPr/>
          <p:nvPr/>
        </p:nvSpPr>
        <p:spPr>
          <a:xfrm>
            <a:off x="4332194" y="859259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4286E5-3E0C-1B24-981F-BC4AE1801B36}"/>
              </a:ext>
            </a:extLst>
          </p:cNvPr>
          <p:cNvSpPr/>
          <p:nvPr/>
        </p:nvSpPr>
        <p:spPr>
          <a:xfrm>
            <a:off x="9045772" y="837622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28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0DFE7-5ACD-BDC2-17FE-EF26750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6EDC124-6FD7-A962-9065-6E72DE15B5A8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스레드 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EA7831-00CF-D5BD-3B6E-A0D5E360A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719361"/>
              </p:ext>
            </p:extLst>
          </p:nvPr>
        </p:nvGraphicFramePr>
        <p:xfrm>
          <a:off x="13716000" y="1662878"/>
          <a:ext cx="3929380" cy="36691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스레드 관리 클릭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삭제할 글 선택 후 삭제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목록에서 삭제된 것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97FFA5-7BCC-FC6C-F022-7225A48161EF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C474D20-E683-A834-7F5A-D1FD33F3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6" y="1645171"/>
            <a:ext cx="10321964" cy="50223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88DF14-1692-B40B-3EF6-4818DE14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770"/>
          <a:stretch>
            <a:fillRect/>
          </a:stretch>
        </p:blipFill>
        <p:spPr>
          <a:xfrm>
            <a:off x="969025" y="6805045"/>
            <a:ext cx="10321965" cy="2910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D4A40-3CAE-DBF5-69F8-1E39FAC70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85" y="6036428"/>
            <a:ext cx="4732470" cy="162704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20D2BC-008C-33EA-6B14-8AF3B9176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84" y="7765433"/>
            <a:ext cx="4732469" cy="16107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D679A34-7787-38EA-8919-5CDC07A3DAAA}"/>
              </a:ext>
            </a:extLst>
          </p:cNvPr>
          <p:cNvSpPr/>
          <p:nvPr/>
        </p:nvSpPr>
        <p:spPr>
          <a:xfrm>
            <a:off x="9906000" y="524174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A4BC33D-88F9-2DA3-42B1-BA923CC7A694}"/>
              </a:ext>
            </a:extLst>
          </p:cNvPr>
          <p:cNvSpPr/>
          <p:nvPr/>
        </p:nvSpPr>
        <p:spPr>
          <a:xfrm>
            <a:off x="12344400" y="602383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C2CCAC-FCB7-13DD-2247-5268A777493A}"/>
              </a:ext>
            </a:extLst>
          </p:cNvPr>
          <p:cNvSpPr/>
          <p:nvPr/>
        </p:nvSpPr>
        <p:spPr>
          <a:xfrm>
            <a:off x="12344400" y="776543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8F80D5B-B66C-F113-9FE9-F260966C5AD7}"/>
              </a:ext>
            </a:extLst>
          </p:cNvPr>
          <p:cNvSpPr/>
          <p:nvPr/>
        </p:nvSpPr>
        <p:spPr>
          <a:xfrm>
            <a:off x="2617142" y="870559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787EE2-75EA-2693-1B48-A2E1C996C5D1}"/>
              </a:ext>
            </a:extLst>
          </p:cNvPr>
          <p:cNvSpPr/>
          <p:nvPr/>
        </p:nvSpPr>
        <p:spPr>
          <a:xfrm>
            <a:off x="4800600" y="173884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9FBECB-0BB0-44D8-04E4-F75AAFF2507C}"/>
              </a:ext>
            </a:extLst>
          </p:cNvPr>
          <p:cNvSpPr/>
          <p:nvPr/>
        </p:nvSpPr>
        <p:spPr>
          <a:xfrm>
            <a:off x="3429000" y="5372100"/>
            <a:ext cx="7772400" cy="65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ACABB55-855B-2894-6A9D-65224CAB6D6A}"/>
              </a:ext>
            </a:extLst>
          </p:cNvPr>
          <p:cNvSpPr/>
          <p:nvPr/>
        </p:nvSpPr>
        <p:spPr>
          <a:xfrm>
            <a:off x="3200400" y="8953500"/>
            <a:ext cx="375121" cy="114300"/>
          </a:xfrm>
          <a:prstGeom prst="rightArrow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4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E11A-65E6-75FE-8E1A-66AA996E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F6AAB2-C0E4-2FB0-4759-CA602F49A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92126"/>
              </p:ext>
            </p:extLst>
          </p:nvPr>
        </p:nvGraphicFramePr>
        <p:xfrm>
          <a:off x="13716000" y="1662878"/>
          <a:ext cx="3929380" cy="52912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관리 페이지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삭제할 댓글 선택 후 삭제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삭제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삭제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삭제된 목록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내용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  <a:tr h="100341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7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내용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해당 댓글이 있는 게시물 페이지로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87760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26CFA460-A4BA-2926-A83E-F77C696E32E0}"/>
              </a:ext>
            </a:extLst>
          </p:cNvPr>
          <p:cNvSpPr txBox="1"/>
          <p:nvPr/>
        </p:nvSpPr>
        <p:spPr>
          <a:xfrm>
            <a:off x="968563" y="738672"/>
            <a:ext cx="16316138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댓글 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CA5113-59D8-DDC8-1D61-430B3C583E8C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EF3A56A-E376-E576-9E36-A9070B63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63" y="1656975"/>
            <a:ext cx="10102523" cy="4858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99C5BE-EFF5-6A1A-F99D-9F387797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03" y="5949803"/>
            <a:ext cx="4399433" cy="1555897"/>
          </a:xfrm>
          <a:prstGeom prst="rect">
            <a:avLst/>
          </a:prstGeom>
          <a:ln w="57150">
            <a:solidFill>
              <a:srgbClr val="FFFFF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F065FE-59A7-D163-6729-B3EE5B866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63" y="7586208"/>
            <a:ext cx="6575237" cy="2541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F3DB27-D211-5FBA-138F-A3EA02701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35" y="6667500"/>
            <a:ext cx="6464865" cy="34695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EBB2DD-2B64-B113-0601-65AD443F9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471" y="5943919"/>
            <a:ext cx="4466694" cy="15617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0EE3B2-E649-5239-782F-72DBD4032F9A}"/>
              </a:ext>
            </a:extLst>
          </p:cNvPr>
          <p:cNvSpPr/>
          <p:nvPr/>
        </p:nvSpPr>
        <p:spPr>
          <a:xfrm>
            <a:off x="1400057" y="584759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BAE922-C035-7607-E4EB-64BB43E76CEC}"/>
              </a:ext>
            </a:extLst>
          </p:cNvPr>
          <p:cNvSpPr/>
          <p:nvPr/>
        </p:nvSpPr>
        <p:spPr>
          <a:xfrm>
            <a:off x="5896123" y="583989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479FE3-ED71-781C-52C9-C0099D6B5D42}"/>
              </a:ext>
            </a:extLst>
          </p:cNvPr>
          <p:cNvSpPr/>
          <p:nvPr/>
        </p:nvSpPr>
        <p:spPr>
          <a:xfrm>
            <a:off x="2818262" y="905252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DDE442-4440-4BB9-AD2A-B64C3F06DB8B}"/>
              </a:ext>
            </a:extLst>
          </p:cNvPr>
          <p:cNvSpPr/>
          <p:nvPr/>
        </p:nvSpPr>
        <p:spPr>
          <a:xfrm>
            <a:off x="2971800" y="528067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917CA4-CF0C-8EA1-6028-4D17C813591E}"/>
              </a:ext>
            </a:extLst>
          </p:cNvPr>
          <p:cNvSpPr/>
          <p:nvPr/>
        </p:nvSpPr>
        <p:spPr>
          <a:xfrm>
            <a:off x="5896123" y="17974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90FBD0-9122-8AE9-41B8-2067DF541881}"/>
              </a:ext>
            </a:extLst>
          </p:cNvPr>
          <p:cNvSpPr/>
          <p:nvPr/>
        </p:nvSpPr>
        <p:spPr>
          <a:xfrm>
            <a:off x="12496800" y="68199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7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C9FF17-90B6-AC1E-680D-6ADF2304A93A}"/>
              </a:ext>
            </a:extLst>
          </p:cNvPr>
          <p:cNvSpPr/>
          <p:nvPr/>
        </p:nvSpPr>
        <p:spPr>
          <a:xfrm>
            <a:off x="3189551" y="4627450"/>
            <a:ext cx="7772400" cy="65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234BC04-D95A-C9A8-22DF-A466AFA51722}"/>
              </a:ext>
            </a:extLst>
          </p:cNvPr>
          <p:cNvSpPr/>
          <p:nvPr/>
        </p:nvSpPr>
        <p:spPr>
          <a:xfrm>
            <a:off x="3284039" y="9262078"/>
            <a:ext cx="375121" cy="114300"/>
          </a:xfrm>
          <a:prstGeom prst="rightArrow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87089DF-4094-A9C6-1B26-B236EF091939}"/>
              </a:ext>
            </a:extLst>
          </p:cNvPr>
          <p:cNvSpPr/>
          <p:nvPr/>
        </p:nvSpPr>
        <p:spPr>
          <a:xfrm>
            <a:off x="9573008" y="445770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845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94960-5238-8200-E100-54F96CAC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835EA71-913B-7F3B-F58A-55DA26DE34FE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리뷰 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5420EF-B82E-4D2E-9291-61FE460C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748199"/>
              </p:ext>
            </p:extLst>
          </p:nvPr>
        </p:nvGraphicFramePr>
        <p:xfrm>
          <a:off x="13716000" y="1662878"/>
          <a:ext cx="3929380" cy="36691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 관리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삭제할 리뷰 선택 후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 삭제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리뷰 삭제 완료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목록에서 삭제된 리뷰 확인됨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1A47A6-C0C5-A6EF-1563-5F8E60CD75EF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A436D61-C360-5809-06FE-14016F5F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19" y="1674798"/>
            <a:ext cx="10613375" cy="5157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2BDB3-4755-4AF3-8B39-CF54965A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79" y="6572499"/>
            <a:ext cx="4701222" cy="163053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B727DD-D089-60A0-13D5-4AE18CC8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79" y="8256626"/>
            <a:ext cx="4726054" cy="1630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49D10C-BC74-F150-C2EA-6E69BEF77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899" y="6507859"/>
            <a:ext cx="5744377" cy="337232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66EEE51-30A3-1EF5-3AC8-B326B10322B7}"/>
              </a:ext>
            </a:extLst>
          </p:cNvPr>
          <p:cNvSpPr/>
          <p:nvPr/>
        </p:nvSpPr>
        <p:spPr>
          <a:xfrm>
            <a:off x="10285248" y="510139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F6E4B4-F24D-4EEF-D3E8-94C7DF267805}"/>
              </a:ext>
            </a:extLst>
          </p:cNvPr>
          <p:cNvSpPr/>
          <p:nvPr/>
        </p:nvSpPr>
        <p:spPr>
          <a:xfrm>
            <a:off x="1066800" y="656350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29E11C-03AB-D368-5C86-B622269945A7}"/>
              </a:ext>
            </a:extLst>
          </p:cNvPr>
          <p:cNvSpPr/>
          <p:nvPr/>
        </p:nvSpPr>
        <p:spPr>
          <a:xfrm>
            <a:off x="1066800" y="821389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CEAFD3-AB97-44C1-3D5E-889350E2339F}"/>
              </a:ext>
            </a:extLst>
          </p:cNvPr>
          <p:cNvSpPr/>
          <p:nvPr/>
        </p:nvSpPr>
        <p:spPr>
          <a:xfrm>
            <a:off x="8305800" y="8823990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B7463D-ED82-2473-04F3-3E086A51E7A8}"/>
              </a:ext>
            </a:extLst>
          </p:cNvPr>
          <p:cNvSpPr/>
          <p:nvPr/>
        </p:nvSpPr>
        <p:spPr>
          <a:xfrm>
            <a:off x="7086600" y="1758138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517694-5C52-D1CB-134F-EFF767895CF1}"/>
              </a:ext>
            </a:extLst>
          </p:cNvPr>
          <p:cNvSpPr/>
          <p:nvPr/>
        </p:nvSpPr>
        <p:spPr>
          <a:xfrm>
            <a:off x="2895600" y="5238336"/>
            <a:ext cx="8674994" cy="65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0B9D397-4DCB-785A-4CD0-35D6C2ECC720}"/>
              </a:ext>
            </a:extLst>
          </p:cNvPr>
          <p:cNvSpPr/>
          <p:nvPr/>
        </p:nvSpPr>
        <p:spPr>
          <a:xfrm>
            <a:off x="8840290" y="9016557"/>
            <a:ext cx="375121" cy="114300"/>
          </a:xfrm>
          <a:prstGeom prst="rightArrow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416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E1AC-1BAE-29DA-641B-D9477962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DF24723-30D5-F4FB-2285-134B75FB06C4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신고 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85D2574-F0E2-836D-3C07-AD9CAEC8A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64217"/>
              </p:ext>
            </p:extLst>
          </p:nvPr>
        </p:nvGraphicFramePr>
        <p:xfrm>
          <a:off x="13716000" y="1662878"/>
          <a:ext cx="3929380" cy="41665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신고 관리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홈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스레드 페이지로 이동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다른 사람의 댓글에서 신고 아이콘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신고하기 창에 신고 사유를 적고 신고 버튼 클릭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댓글 신고 성공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0992CD-0329-14FB-3842-8BD166EE94E5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293760E-2C13-7304-4C8C-CA9BFDA7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89" y="7087281"/>
            <a:ext cx="5212132" cy="180773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0604F-5273-70DC-BD95-65F0608B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5" y="1672348"/>
            <a:ext cx="10066604" cy="305618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99A4474-D779-8BF4-345A-4CE9234C8BC7}"/>
              </a:ext>
            </a:extLst>
          </p:cNvPr>
          <p:cNvSpPr/>
          <p:nvPr/>
        </p:nvSpPr>
        <p:spPr>
          <a:xfrm>
            <a:off x="8950320" y="150762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40D1A8-1835-483B-9B81-191A457D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47" y="4031099"/>
            <a:ext cx="8555975" cy="2799275"/>
          </a:xfrm>
          <a:prstGeom prst="rect">
            <a:avLst/>
          </a:prstGeom>
          <a:ln w="57150">
            <a:solidFill>
              <a:srgbClr val="FFFFFF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453163-7B64-2969-576D-490B56E93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634144"/>
            <a:ext cx="2553056" cy="105742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CA3A4D-BCEF-68A9-BCCF-6A669FAF261B}"/>
              </a:ext>
            </a:extLst>
          </p:cNvPr>
          <p:cNvSpPr/>
          <p:nvPr/>
        </p:nvSpPr>
        <p:spPr>
          <a:xfrm>
            <a:off x="3760499" y="3413959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341A500-48DC-188E-7310-1F75CA4616CC}"/>
              </a:ext>
            </a:extLst>
          </p:cNvPr>
          <p:cNvSpPr/>
          <p:nvPr/>
        </p:nvSpPr>
        <p:spPr>
          <a:xfrm>
            <a:off x="8982165" y="580489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D51764-342C-5337-3582-C1CE57527832}"/>
              </a:ext>
            </a:extLst>
          </p:cNvPr>
          <p:cNvSpPr/>
          <p:nvPr/>
        </p:nvSpPr>
        <p:spPr>
          <a:xfrm>
            <a:off x="10295276" y="707647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43CA31-D92B-413A-19CC-C526E63B6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522" y="6322548"/>
            <a:ext cx="5508625" cy="31145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5352C8-F886-319C-92AA-41CCBC7C4AD4}"/>
              </a:ext>
            </a:extLst>
          </p:cNvPr>
          <p:cNvSpPr/>
          <p:nvPr/>
        </p:nvSpPr>
        <p:spPr>
          <a:xfrm>
            <a:off x="5450133" y="8283571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70E9C1-AC79-E0BF-7F41-9D2EBEA89721}"/>
              </a:ext>
            </a:extLst>
          </p:cNvPr>
          <p:cNvSpPr/>
          <p:nvPr/>
        </p:nvSpPr>
        <p:spPr>
          <a:xfrm>
            <a:off x="2590800" y="7572279"/>
            <a:ext cx="4343400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C30069-EECF-D1CA-E9EB-0222C0978531}"/>
              </a:ext>
            </a:extLst>
          </p:cNvPr>
          <p:cNvSpPr/>
          <p:nvPr/>
        </p:nvSpPr>
        <p:spPr>
          <a:xfrm>
            <a:off x="9296400" y="6204564"/>
            <a:ext cx="651257" cy="495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2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4B7F1E-3709-3510-1F3D-3CA4F561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07F40-A690-C2CA-C802-7D03F8DE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0"/>
            <a:ext cx="1829971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539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0F76A-F619-A0D4-5E9D-0E660A00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B5589F7-8119-2E89-99CE-43872AD8F14F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관리자 페이지 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_</a:t>
            </a: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신고 관리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0C574D-5C31-DD3C-E16B-29DB63069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77188"/>
              </p:ext>
            </p:extLst>
          </p:nvPr>
        </p:nvGraphicFramePr>
        <p:xfrm>
          <a:off x="13716000" y="1662878"/>
          <a:ext cx="3929380" cy="528930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90">
                <a:tc gridSpan="2"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설명 및 기능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1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관리자 페이지 신고 관리 페이지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8391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2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신고 목록에서 대상 내용 확인 후 삭제 버튼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2013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3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사용자 삭제 의사 확인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789922"/>
                  </a:ext>
                </a:extLst>
              </a:tr>
              <a:tr h="618632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4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성공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알림창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787611"/>
                  </a:ext>
                </a:extLst>
              </a:tr>
              <a:tr h="833428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5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후 버튼 사라짐 확인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목록에는 존재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240943"/>
                  </a:ext>
                </a:extLst>
              </a:tr>
              <a:tr h="1001683">
                <a:tc>
                  <a:txBody>
                    <a:bodyPr/>
                    <a:lstStyle/>
                    <a:p>
                      <a:pPr marL="0" lvl="1" indent="0" algn="ctr" defTabSz="914400">
                        <a:buFontTx/>
                        <a:buNone/>
                      </a:pPr>
                      <a:r>
                        <a:rPr lang="en-US" altLang="ko-KR" sz="1800" b="0" i="0" strike="noStrike" kern="1200" baseline="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sym typeface="맑은 고딕" charset="0"/>
                        </a:rPr>
                        <a:t>6</a:t>
                      </a:r>
                      <a:endParaRPr lang="ko-KR" altLang="en-US" sz="1800" b="0" i="0" strike="noStrike" kern="1200" baseline="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sym typeface="맑은 고딕" charset="0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삭제 대상 아이디로 로그인 시도하였으나 아이디 없음 확인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T="46355" marB="46355" anchor="ctr">
                    <a:lnL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6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54678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249C29-F5C2-77AB-212B-95CCCD679D59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16A6813-69A5-E19F-2010-4339B4B3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4" y="1662309"/>
            <a:ext cx="11603975" cy="35229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770F84-66A5-ABB1-8C93-760A9077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00" y="5275931"/>
            <a:ext cx="4295600" cy="15098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07B35B-B225-468F-30E8-5C724E16D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00" y="6908581"/>
            <a:ext cx="4317188" cy="15098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61029E7-A37C-A812-B862-3265CB3D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80"/>
          <a:stretch>
            <a:fillRect/>
          </a:stretch>
        </p:blipFill>
        <p:spPr>
          <a:xfrm>
            <a:off x="5410201" y="5275931"/>
            <a:ext cx="7772890" cy="1307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20A44D-1DAB-A6A0-BA56-69D8F99F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6668275"/>
            <a:ext cx="4535758" cy="32758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6F69CAD-31BC-D925-121D-1AC1D03A5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8107"/>
          <a:stretch>
            <a:fillRect/>
          </a:stretch>
        </p:blipFill>
        <p:spPr>
          <a:xfrm>
            <a:off x="8153400" y="6857254"/>
            <a:ext cx="5029690" cy="161253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F328780-C9C1-132B-D5B1-3E6D9D496F33}"/>
              </a:ext>
            </a:extLst>
          </p:cNvPr>
          <p:cNvSpPr/>
          <p:nvPr/>
        </p:nvSpPr>
        <p:spPr>
          <a:xfrm>
            <a:off x="8671541" y="1510775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1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0F674E-B6D3-1950-97AC-EE8DB9172941}"/>
              </a:ext>
            </a:extLst>
          </p:cNvPr>
          <p:cNvSpPr/>
          <p:nvPr/>
        </p:nvSpPr>
        <p:spPr>
          <a:xfrm>
            <a:off x="11233621" y="4051647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2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E44710-863D-3BC2-AE9E-3E86073BAC39}"/>
              </a:ext>
            </a:extLst>
          </p:cNvPr>
          <p:cNvSpPr/>
          <p:nvPr/>
        </p:nvSpPr>
        <p:spPr>
          <a:xfrm>
            <a:off x="4020965" y="5329372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3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ADB9C7-276E-4556-AC80-E3CFEA50692F}"/>
              </a:ext>
            </a:extLst>
          </p:cNvPr>
          <p:cNvSpPr/>
          <p:nvPr/>
        </p:nvSpPr>
        <p:spPr>
          <a:xfrm>
            <a:off x="9525000" y="5577273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5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3B3AF4-B8CF-0EDB-7FB9-143BC309EC63}"/>
              </a:ext>
            </a:extLst>
          </p:cNvPr>
          <p:cNvSpPr/>
          <p:nvPr/>
        </p:nvSpPr>
        <p:spPr>
          <a:xfrm>
            <a:off x="3493443" y="7105394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4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DC4622-0FF1-8E18-43F8-F5417377588B}"/>
              </a:ext>
            </a:extLst>
          </p:cNvPr>
          <p:cNvSpPr/>
          <p:nvPr/>
        </p:nvSpPr>
        <p:spPr>
          <a:xfrm>
            <a:off x="7880821" y="6934436"/>
            <a:ext cx="545157" cy="49580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4685E-4E96-B2F7-0CF5-72924D5AA7E4}"/>
              </a:ext>
            </a:extLst>
          </p:cNvPr>
          <p:cNvSpPr/>
          <p:nvPr/>
        </p:nvSpPr>
        <p:spPr>
          <a:xfrm>
            <a:off x="5709120" y="4299548"/>
            <a:ext cx="4654079" cy="843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23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75D-5C8A-7556-BAD0-A531F32C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5EE1BA3-8674-4A65-DFF3-CBDD7EAF3676}"/>
              </a:ext>
            </a:extLst>
          </p:cNvPr>
          <p:cNvSpPr txBox="1"/>
          <p:nvPr/>
        </p:nvSpPr>
        <p:spPr>
          <a:xfrm>
            <a:off x="969025" y="738672"/>
            <a:ext cx="16315675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최종문서 목록</a:t>
            </a:r>
            <a:r>
              <a:rPr lang="en-US" altLang="ko-KR" sz="4000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en-US" altLang="ko-KR" sz="4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Google Drive</a:t>
            </a:r>
            <a:r>
              <a:rPr lang="ko-KR" altLang="en-US" sz="4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링크</a:t>
            </a:r>
            <a:r>
              <a:rPr lang="en-US" altLang="ko-KR" sz="4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6237F0-6808-3986-0272-5AD952A98B6F}"/>
              </a:ext>
            </a:extLst>
          </p:cNvPr>
          <p:cNvCxnSpPr/>
          <p:nvPr/>
        </p:nvCxnSpPr>
        <p:spPr>
          <a:xfrm>
            <a:off x="969025" y="571500"/>
            <a:ext cx="10883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C68AF4EE-DC2A-65FE-8729-0EF43D03793A}"/>
              </a:ext>
            </a:extLst>
          </p:cNvPr>
          <p:cNvSpPr txBox="1"/>
          <p:nvPr/>
        </p:nvSpPr>
        <p:spPr>
          <a:xfrm>
            <a:off x="2057400" y="2085067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2"/>
              </a:rPr>
              <a:t>테이블 명세서</a:t>
            </a:r>
            <a:endParaRPr lang="ko-KR" sz="36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03D2A47-76B8-20DD-1048-504BB9F8FFC4}"/>
              </a:ext>
            </a:extLst>
          </p:cNvPr>
          <p:cNvSpPr txBox="1"/>
          <p:nvPr/>
        </p:nvSpPr>
        <p:spPr>
          <a:xfrm>
            <a:off x="2057400" y="2937608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3"/>
              </a:rPr>
              <a:t>ERD</a:t>
            </a:r>
            <a:endParaRPr lang="ko-KR" sz="36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CD9767D-7C63-1550-19EC-3D8E41C7A216}"/>
              </a:ext>
            </a:extLst>
          </p:cNvPr>
          <p:cNvSpPr txBox="1"/>
          <p:nvPr/>
        </p:nvSpPr>
        <p:spPr>
          <a:xfrm>
            <a:off x="2036618" y="3790149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4"/>
              </a:rPr>
              <a:t>WBS</a:t>
            </a:r>
            <a:endParaRPr lang="ko-KR" sz="36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3C29CAC-45EC-8798-2D41-1EA840FB7863}"/>
              </a:ext>
            </a:extLst>
          </p:cNvPr>
          <p:cNvSpPr txBox="1"/>
          <p:nvPr/>
        </p:nvSpPr>
        <p:spPr>
          <a:xfrm>
            <a:off x="2057400" y="6345447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5"/>
              </a:rPr>
              <a:t>테스트 시나리오</a:t>
            </a:r>
            <a:endParaRPr lang="en-US" altLang="ko-KR" sz="3600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FA0745B-0050-1843-6165-33CEC3FCCC51}"/>
              </a:ext>
            </a:extLst>
          </p:cNvPr>
          <p:cNvSpPr txBox="1"/>
          <p:nvPr/>
        </p:nvSpPr>
        <p:spPr>
          <a:xfrm>
            <a:off x="2036618" y="4641915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6"/>
              </a:rPr>
              <a:t>요구사항 정의서</a:t>
            </a:r>
            <a:endParaRPr lang="ko-KR" sz="36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5724C589-CB78-C265-E177-5087F56F08A7}"/>
              </a:ext>
            </a:extLst>
          </p:cNvPr>
          <p:cNvSpPr txBox="1"/>
          <p:nvPr/>
        </p:nvSpPr>
        <p:spPr>
          <a:xfrm>
            <a:off x="2057400" y="5493681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7"/>
              </a:rPr>
              <a:t>수행계획서</a:t>
            </a:r>
            <a:endParaRPr lang="ko-KR" sz="3600" b="0" i="0" u="none" strike="noStrike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58B9FF8-0E52-7647-75E7-ED75C23E3954}"/>
              </a:ext>
            </a:extLst>
          </p:cNvPr>
          <p:cNvSpPr txBox="1"/>
          <p:nvPr/>
        </p:nvSpPr>
        <p:spPr>
          <a:xfrm>
            <a:off x="2036618" y="7197213"/>
            <a:ext cx="15227300" cy="7689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8"/>
              </a:rPr>
              <a:t>테이블 </a:t>
            </a:r>
            <a:r>
              <a:rPr lang="en-US" altLang="ko-KR" sz="3600" dirty="0">
                <a:solidFill>
                  <a:srgbClr val="2D2D2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hlinkClick r:id="rId8"/>
              </a:rPr>
              <a:t>DDL SQL</a:t>
            </a:r>
            <a:endParaRPr lang="en-US" altLang="ko-KR" sz="3600" dirty="0">
              <a:solidFill>
                <a:srgbClr val="2D2D2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52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EAAD-EEE4-FBA8-FDD5-C964079D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A841B7-E85B-D9F3-24B4-FBE974ADE7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2B4BFC6-7CA4-681F-50DC-63C544212286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소감문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1D7F27-9F18-1B83-32DF-8F2A7CAD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24500" y="-2286000"/>
            <a:ext cx="6965950" cy="16338550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2216DF-52A9-6ED5-1B86-5EEFD7F54586}"/>
              </a:ext>
            </a:extLst>
          </p:cNvPr>
          <p:cNvSpPr txBox="1"/>
          <p:nvPr/>
        </p:nvSpPr>
        <p:spPr>
          <a:xfrm>
            <a:off x="1600200" y="3149599"/>
            <a:ext cx="5118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01. </a:t>
            </a:r>
            <a:r>
              <a:rPr lang="ko-KR" altLang="en-US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김창윤 </a:t>
            </a:r>
            <a:r>
              <a:rPr lang="en-US" altLang="ko-KR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팀장</a:t>
            </a:r>
            <a:r>
              <a:rPr lang="en-US" altLang="ko-KR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1B7541B-03F1-94CC-85FF-15A7108BD455}"/>
              </a:ext>
            </a:extLst>
          </p:cNvPr>
          <p:cNvSpPr txBox="1"/>
          <p:nvPr/>
        </p:nvSpPr>
        <p:spPr>
          <a:xfrm>
            <a:off x="1600200" y="4159249"/>
            <a:ext cx="15011400" cy="3727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45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이번 프로젝트에서는 팀장으로서 기획을 총괄하고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프론트엔드와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CSS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작업도 맡았습니다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막상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다뤄보니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단순한 스타일링을 넘어 구조와 네이밍이 얼마나 중요한지 체감했습니다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div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클래스명이 중복되어 의도치 않게 다른 영역까지 영향을 줄 때는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멘탈이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흔들릴 정도였습니다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기획자이자 개발자 역할을 동시에 하며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팀원들과의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조율도 중요한 과제였습니다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각자의 입장을 이해하고 조율하면서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소통의 어려움과 중요성을 뼈저리게 느꼈습니다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경험을 통해 기술 뿐 아니라 협업 능력도 크게 성장할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sz="24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23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5453-A557-C9F8-B3A6-7EBA0E12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F2EE50-A928-9CE1-9B84-28D69565C0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703A7A6-6D22-8756-C173-C01298A580C3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소감문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7C2A9-0443-66F4-F595-6255F572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24500" y="-2286000"/>
            <a:ext cx="6965950" cy="16338550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C0431BB-78FB-8EFC-69A7-EC069A39C3FD}"/>
              </a:ext>
            </a:extLst>
          </p:cNvPr>
          <p:cNvSpPr txBox="1"/>
          <p:nvPr/>
        </p:nvSpPr>
        <p:spPr>
          <a:xfrm>
            <a:off x="1600200" y="3149599"/>
            <a:ext cx="5118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02. </a:t>
            </a:r>
            <a:r>
              <a:rPr lang="ko-KR" altLang="en-US" sz="4000" b="0" i="0" u="none" strike="noStrike" dirty="0" err="1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박현재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4000" dirty="0" err="1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부팀장</a:t>
            </a:r>
            <a:r>
              <a:rPr lang="en-US" altLang="ko-KR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sz="4000" b="0" i="0" u="none" strike="noStrik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207F9A7-3A1D-BC3D-37E4-663E8E8A354A}"/>
              </a:ext>
            </a:extLst>
          </p:cNvPr>
          <p:cNvSpPr txBox="1"/>
          <p:nvPr/>
        </p:nvSpPr>
        <p:spPr>
          <a:xfrm>
            <a:off x="1600200" y="4159249"/>
            <a:ext cx="15011400" cy="4565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4500"/>
              </a:lnSpc>
            </a:pPr>
            <a:endParaRPr lang="ko-KR" sz="32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DBA1CAB-F345-3D80-011D-3A5575E391A0}"/>
              </a:ext>
            </a:extLst>
          </p:cNvPr>
          <p:cNvSpPr txBox="1"/>
          <p:nvPr/>
        </p:nvSpPr>
        <p:spPr>
          <a:xfrm>
            <a:off x="1752600" y="4000500"/>
            <a:ext cx="15011400" cy="481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3600"/>
              </a:lnSpc>
            </a:pPr>
            <a:r>
              <a:rPr lang="en-US" altLang="ko-KR" sz="2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 프로젝트에서는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GitHub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활용해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600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이상의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커밋에도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충돌 없이 협업을 마칠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초기 설계 단계에서 페이지 구조와 데이터 아키텍처를 체계적으로 나누고 역할을 명확히 한 덕분입니다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초반엔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6~7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테이블 데이터를 동시에 사용하는 복잡한 구조로 막막했지만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기능 단위로 분할하며 문제를 해결해 나갔고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 과정에서 데이터 흐름에 대한 이해도도 높일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36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이전 프로젝트에서 익힌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Spring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백엔드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경험이 큰 도움이 되었지만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이번에는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RestController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방식과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설계가 달라 초반에는 어려움이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다행히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학습 경험을 바탕으로 폴더 구조와 컴포넌트화를 적용해 작업 효율을 높일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파트를 맡아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FastAPI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Gemini API, RAG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알고리즘을 활용해 리뷰 요약과 키워드 추출 기능을 구현함으로써 실제 서비스 품질 향상에 기여한 것은 가장 큰 보람이었습니다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36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이번 프로젝트는 저에게 단순 구현을 넘어 설계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새로운 기술 도입까지 아우르는 성장의 기회였고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풀스택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개발자로 한 걸음 나아갈 수 있는 자신감을 주었습니다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379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0070-04FB-0A37-4A55-C7562AE7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FFC4D0-BD4C-90F2-FD0D-FCEA777400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5053E4A-909E-0F6B-2390-9AF74D9B69D3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소감문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173D20-ADFE-7F7D-4282-519CEA4C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24500" y="-2286000"/>
            <a:ext cx="6965950" cy="16338550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9668FAD-D3E4-5775-BB61-C1BDCAED1A07}"/>
              </a:ext>
            </a:extLst>
          </p:cNvPr>
          <p:cNvSpPr txBox="1"/>
          <p:nvPr/>
        </p:nvSpPr>
        <p:spPr>
          <a:xfrm>
            <a:off x="1600200" y="3149599"/>
            <a:ext cx="5118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</a:t>
            </a:r>
            <a:r>
              <a:rPr lang="en-US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 </a:t>
            </a:r>
            <a:r>
              <a:rPr lang="ko-KR" altLang="en-US" sz="4000" b="0" i="0" u="none" strike="noStrike" dirty="0" err="1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정충교</a:t>
            </a:r>
            <a:endParaRPr lang="ko-KR" sz="4000" b="0" i="0" u="none" strike="noStrik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C2B9347-FF65-84E4-1033-ED05C9E62F96}"/>
              </a:ext>
            </a:extLst>
          </p:cNvPr>
          <p:cNvSpPr txBox="1"/>
          <p:nvPr/>
        </p:nvSpPr>
        <p:spPr>
          <a:xfrm>
            <a:off x="1600200" y="4159249"/>
            <a:ext cx="15011400" cy="4565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4500"/>
              </a:lnSpc>
            </a:pPr>
            <a:endParaRPr lang="ko-KR" sz="32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1B2652-576A-3D50-E876-4D557062E9D5}"/>
              </a:ext>
            </a:extLst>
          </p:cNvPr>
          <p:cNvSpPr txBox="1"/>
          <p:nvPr/>
        </p:nvSpPr>
        <p:spPr>
          <a:xfrm>
            <a:off x="1752600" y="4000500"/>
            <a:ext cx="15011400" cy="481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국도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동해안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맛집 정보 공유 및 리뷰 커뮤니티 웹사이트 프로젝트에 참여하면서 웹 시스템 전반에 대한 실무 감각과 개발 흐름에 대한 이해를 크게 넓힐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ts val="42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이번 프로젝트에서 저는 구글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카카오 소셜 로그인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탈퇴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및 프로필 수정 등 로그인 및 회원 관리 기능을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프론트엔드와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백엔드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구현하였습니다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DB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테이블 설계 및 서버 환경 구성은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부팀장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개발자와 협업하여 함께 진행하였고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통해 시스템 구조에 대한 통합적인   시야를 갖출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42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기능 구현을 넘어 서비스 동작 원리와 최적화까지 고민하며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개발자로서의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역량을 성장시킬 수 있었고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협업의 가치와 책임감을 체득한 소중한 경험이었습니다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830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8059BF4C-19EE-B5EB-85C0-A062F322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B2620E-C8F7-B089-09C5-F104AF9EDD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54C854A-3F78-6C1E-8F44-A63D6DAEBB04}"/>
              </a:ext>
            </a:extLst>
          </p:cNvPr>
          <p:cNvSpPr txBox="1"/>
          <p:nvPr/>
        </p:nvSpPr>
        <p:spPr>
          <a:xfrm>
            <a:off x="990600" y="920750"/>
            <a:ext cx="1648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소감문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41F6F2-43AC-4371-C6E1-7EC6F3FE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24500" y="-2286000"/>
            <a:ext cx="6965950" cy="16338550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EFB75E5-6CF2-6089-CD6A-51FBD5334369}"/>
              </a:ext>
            </a:extLst>
          </p:cNvPr>
          <p:cNvSpPr txBox="1"/>
          <p:nvPr/>
        </p:nvSpPr>
        <p:spPr>
          <a:xfrm>
            <a:off x="1600200" y="3149600"/>
            <a:ext cx="5118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</a:t>
            </a:r>
            <a:r>
              <a:rPr lang="en-US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김지훈</a:t>
            </a:r>
            <a:endParaRPr lang="ko-KR" sz="4000" b="0" i="0" u="none" strike="noStrik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754A0D2-35C4-0765-D8F6-55FE3FD8E1D7}"/>
              </a:ext>
            </a:extLst>
          </p:cNvPr>
          <p:cNvSpPr txBox="1"/>
          <p:nvPr/>
        </p:nvSpPr>
        <p:spPr>
          <a:xfrm>
            <a:off x="1600200" y="4159250"/>
            <a:ext cx="15011400" cy="4565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4500"/>
              </a:lnSpc>
            </a:pPr>
            <a:endParaRPr lang="ko-KR" sz="32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58CC57B-F50B-0349-1ED6-45A36386CCFA}"/>
              </a:ext>
            </a:extLst>
          </p:cNvPr>
          <p:cNvSpPr txBox="1"/>
          <p:nvPr/>
        </p:nvSpPr>
        <p:spPr>
          <a:xfrm>
            <a:off x="1752600" y="4000500"/>
            <a:ext cx="15012035" cy="482028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>
              <a:lnSpc>
                <a:spcPts val="4000"/>
              </a:lnSpc>
              <a:buFontTx/>
              <a:buNone/>
            </a:pPr>
            <a:r>
              <a:rPr lang="ko-KR" altLang="en-US" sz="2400">
                <a:latin typeface="Noto Sans KR" charset="0"/>
                <a:ea typeface="Noto Sans KR" charset="0"/>
              </a:rPr>
              <a:t>마지막 </a:t>
            </a:r>
            <a:r>
              <a:rPr lang="en-US" altLang="ko-KR" sz="2400">
                <a:latin typeface="Noto Sans KR" charset="0"/>
                <a:ea typeface="Noto Sans KR" charset="0"/>
              </a:rPr>
              <a:t>3</a:t>
            </a:r>
            <a:r>
              <a:rPr lang="ko-KR" altLang="en-US" sz="2400">
                <a:latin typeface="Noto Sans KR" charset="0"/>
                <a:ea typeface="Noto Sans KR" charset="0"/>
              </a:rPr>
              <a:t>차 프로젝트에서는 정말 많은 성장을 느낄 수 있었습니다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0" indent="0">
              <a:lnSpc>
                <a:spcPts val="4000"/>
              </a:lnSpc>
              <a:buFontTx/>
              <a:buNone/>
            </a:pPr>
            <a:r>
              <a:rPr lang="ko-KR" altLang="en-US" sz="2400">
                <a:latin typeface="Noto Sans KR" charset="0"/>
                <a:ea typeface="Noto Sans KR" charset="0"/>
              </a:rPr>
              <a:t>프론트엔드</a:t>
            </a:r>
            <a:r>
              <a:rPr lang="en-US" altLang="ko-KR" sz="2400">
                <a:latin typeface="Noto Sans KR" charset="0"/>
                <a:ea typeface="Noto Sans KR" charset="0"/>
              </a:rPr>
              <a:t>(React), </a:t>
            </a:r>
            <a:r>
              <a:rPr lang="ko-KR" altLang="en-US" sz="2400">
                <a:latin typeface="Noto Sans KR" charset="0"/>
                <a:ea typeface="Noto Sans KR" charset="0"/>
              </a:rPr>
              <a:t>백엔드</a:t>
            </a:r>
            <a:r>
              <a:rPr lang="en-US" altLang="ko-KR" sz="2400">
                <a:latin typeface="Noto Sans KR" charset="0"/>
                <a:ea typeface="Noto Sans KR" charset="0"/>
              </a:rPr>
              <a:t>(Spring Boot, Oracle DB)</a:t>
            </a:r>
            <a:r>
              <a:rPr lang="ko-KR" altLang="en-US" sz="2400">
                <a:latin typeface="Noto Sans KR" charset="0"/>
                <a:ea typeface="Noto Sans KR" charset="0"/>
              </a:rPr>
              <a:t>의 전체 구조와 </a:t>
            </a:r>
            <a:r>
              <a:rPr lang="en-US" altLang="ko-KR" sz="2400">
                <a:latin typeface="Noto Sans KR" charset="0"/>
                <a:ea typeface="Noto Sans KR" charset="0"/>
              </a:rPr>
              <a:t>MVC </a:t>
            </a:r>
            <a:r>
              <a:rPr lang="ko-KR" altLang="en-US" sz="2400">
                <a:latin typeface="Noto Sans KR" charset="0"/>
                <a:ea typeface="Noto Sans KR" charset="0"/>
              </a:rPr>
              <a:t>패턴을 기반으로 한 개발 흐름</a:t>
            </a:r>
            <a:r>
              <a:rPr lang="en-US" altLang="ko-KR" sz="2400">
                <a:latin typeface="Noto Sans KR" charset="0"/>
                <a:ea typeface="Noto Sans KR" charset="0"/>
              </a:rPr>
              <a:t>,</a:t>
            </a:r>
            <a:endParaRPr lang="ko-KR" altLang="en-US" sz="2400">
              <a:latin typeface="Noto Sans KR" charset="0"/>
              <a:ea typeface="Noto Sans KR" charset="0"/>
            </a:endParaRPr>
          </a:p>
          <a:p>
            <a:pPr marL="0" indent="0">
              <a:lnSpc>
                <a:spcPts val="4000"/>
              </a:lnSpc>
              <a:buFontTx/>
              <a:buNone/>
            </a:pPr>
            <a:r>
              <a:rPr lang="en-US" altLang="ko-KR" sz="2400">
                <a:latin typeface="Noto Sans KR" charset="0"/>
                <a:ea typeface="Noto Sans KR" charset="0"/>
              </a:rPr>
              <a:t>React</a:t>
            </a:r>
            <a:r>
              <a:rPr lang="ko-KR" altLang="en-US" sz="2400">
                <a:latin typeface="Noto Sans KR" charset="0"/>
                <a:ea typeface="Noto Sans KR" charset="0"/>
              </a:rPr>
              <a:t>에서 화면을 구성하고</a:t>
            </a:r>
            <a:r>
              <a:rPr lang="en-US" altLang="ko-KR" sz="2400">
                <a:latin typeface="Noto Sans KR" charset="0"/>
                <a:ea typeface="Noto Sans KR" charset="0"/>
              </a:rPr>
              <a:t>, Ajax </a:t>
            </a:r>
            <a:r>
              <a:rPr lang="ko-KR" altLang="en-US" sz="2400">
                <a:latin typeface="Noto Sans KR" charset="0"/>
                <a:ea typeface="Noto Sans KR" charset="0"/>
              </a:rPr>
              <a:t>통신을 통해 백엔드를 거쳐 </a:t>
            </a:r>
            <a:r>
              <a:rPr lang="en-US" altLang="ko-KR" sz="2400">
                <a:latin typeface="Noto Sans KR" charset="0"/>
                <a:ea typeface="Noto Sans KR" charset="0"/>
              </a:rPr>
              <a:t>DB</a:t>
            </a:r>
            <a:r>
              <a:rPr lang="ko-KR" altLang="en-US" sz="2400">
                <a:latin typeface="Noto Sans KR" charset="0"/>
                <a:ea typeface="Noto Sans KR" charset="0"/>
              </a:rPr>
              <a:t>와 연동하는 전반적인 과정을 직접 구현하며 많이 배울 수 있었습니다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r>
              <a:rPr lang="ko-KR" altLang="en-US" sz="2400">
                <a:latin typeface="Noto Sans KR" charset="0"/>
                <a:ea typeface="Noto Sans KR" charset="0"/>
              </a:rPr>
              <a:t>처음에는 막막했던 흐름이었지만</a:t>
            </a:r>
            <a:r>
              <a:rPr lang="en-US" altLang="ko-KR" sz="2400">
                <a:latin typeface="Noto Sans KR" charset="0"/>
                <a:ea typeface="Noto Sans KR" charset="0"/>
              </a:rPr>
              <a:t>, </a:t>
            </a:r>
            <a:r>
              <a:rPr lang="ko-KR" altLang="en-US" sz="2400">
                <a:latin typeface="Noto Sans KR" charset="0"/>
                <a:ea typeface="Noto Sans KR" charset="0"/>
              </a:rPr>
              <a:t>스스로 부딪히고 해결해 나가며 결국 결과물을 완성할 수 있었고</a:t>
            </a:r>
            <a:r>
              <a:rPr lang="en-US" altLang="ko-KR" sz="2400">
                <a:latin typeface="Noto Sans KR" charset="0"/>
                <a:ea typeface="Noto Sans KR" charset="0"/>
              </a:rPr>
              <a:t>, </a:t>
            </a:r>
            <a:r>
              <a:rPr lang="ko-KR" altLang="en-US" sz="2400">
                <a:latin typeface="Noto Sans KR" charset="0"/>
                <a:ea typeface="Noto Sans KR" charset="0"/>
              </a:rPr>
              <a:t>이전까지 느꼈던 자신감 부족이 모두 사라졌습니다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r>
              <a:rPr lang="ko-KR" altLang="en-US" sz="2400">
                <a:latin typeface="Noto Sans KR" charset="0"/>
                <a:ea typeface="Noto Sans KR" charset="0"/>
              </a:rPr>
              <a:t>이제는 개인 프로젝트도 충분히 구현할 수 있다는 확신이 들었습니다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r>
              <a:rPr lang="ko-KR" altLang="en-US" sz="2400">
                <a:latin typeface="Noto Sans KR" charset="0"/>
                <a:ea typeface="Noto Sans KR" charset="0"/>
              </a:rPr>
              <a:t>이 경험을 바탕으로 앞으로도 꾸준히 학습을 이어가며 개인 프로젝트를 완성할 계획입니다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r>
              <a:rPr lang="ko-KR" altLang="en-US" sz="2400">
                <a:latin typeface="Noto Sans KR" charset="0"/>
                <a:ea typeface="Noto Sans KR" charset="0"/>
              </a:rPr>
              <a:t>프로젝트뿐만 아니라 다양한 질문에도 친절하게 답해주시고 도와주신 멘토분들께도 진심으로 감사드립니다</a:t>
            </a:r>
            <a:r>
              <a:rPr lang="en-US" altLang="ko-KR" sz="2400">
                <a:latin typeface="Noto Sans KR" charset="0"/>
                <a:ea typeface="Noto Sans KR" charset="0"/>
              </a:rPr>
              <a:t>. </a:t>
            </a:r>
            <a:r>
              <a:rPr lang="ko-KR" altLang="en-US" sz="2400">
                <a:latin typeface="Noto Sans KR" charset="0"/>
                <a:ea typeface="Noto Sans KR" charset="0"/>
              </a:rPr>
              <a:t>감사합니다</a:t>
            </a:r>
            <a:r>
              <a:rPr lang="en-US" altLang="ko-KR" sz="2400">
                <a:latin typeface="Noto Sans KR" charset="0"/>
                <a:ea typeface="Noto Sans KR" charset="0"/>
              </a:rPr>
              <a:t>.</a:t>
            </a:r>
            <a:endParaRPr lang="ko-KR" altLang="en-US" sz="2400">
              <a:latin typeface="Noto Sans KR" charset="0"/>
              <a:ea typeface="Noto Sans K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4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72CA-B394-12D3-42E1-8B41A929A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108E46-694A-5702-F2C0-AD97FD3D8C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240AFFF-5314-0A30-2C19-35DE57CDDD9F}"/>
              </a:ext>
            </a:extLst>
          </p:cNvPr>
          <p:cNvSpPr txBox="1"/>
          <p:nvPr/>
        </p:nvSpPr>
        <p:spPr>
          <a:xfrm>
            <a:off x="990600" y="920750"/>
            <a:ext cx="1648459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D2D2D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소감문</a:t>
            </a:r>
            <a:endParaRPr lang="ko-KR" sz="6000" b="0" i="0" u="none" strike="noStrike" dirty="0">
              <a:solidFill>
                <a:srgbClr val="2D2D2D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B4113-B654-760F-356F-D6899E46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24500" y="-2297381"/>
            <a:ext cx="6965950" cy="16338550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22E783B-FBA8-134B-7AE4-EBEFFD97A1A1}"/>
              </a:ext>
            </a:extLst>
          </p:cNvPr>
          <p:cNvSpPr txBox="1"/>
          <p:nvPr/>
        </p:nvSpPr>
        <p:spPr>
          <a:xfrm>
            <a:off x="1600200" y="3149599"/>
            <a:ext cx="5118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</a:t>
            </a:r>
            <a:r>
              <a:rPr lang="en-US" sz="4000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김영신</a:t>
            </a:r>
            <a:endParaRPr lang="ko-KR" sz="4000" b="0" i="0" u="none" strike="noStrike" dirty="0">
              <a:solidFill>
                <a:srgbClr val="000000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F7C63C2-9047-A57C-F242-B410260A421C}"/>
              </a:ext>
            </a:extLst>
          </p:cNvPr>
          <p:cNvSpPr txBox="1"/>
          <p:nvPr/>
        </p:nvSpPr>
        <p:spPr>
          <a:xfrm>
            <a:off x="1600200" y="4159249"/>
            <a:ext cx="15011400" cy="4565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4500"/>
              </a:lnSpc>
            </a:pPr>
            <a:endParaRPr lang="ko-KR" sz="3200" b="0" i="0" u="none" strike="noStrike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79C6D-2237-7BC2-DD0B-D7CFC83DBF27}"/>
              </a:ext>
            </a:extLst>
          </p:cNvPr>
          <p:cNvSpPr txBox="1"/>
          <p:nvPr/>
        </p:nvSpPr>
        <p:spPr>
          <a:xfrm>
            <a:off x="1600200" y="4152900"/>
            <a:ext cx="15011400" cy="4489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200"/>
              </a:lnSpc>
            </a:pPr>
            <a:r>
              <a:rPr lang="ko-KR" altLang="en-US" sz="2700" dirty="0"/>
              <a:t> 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저는 서류 작업을 총괄하며 수행계획서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WBS,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최종 보고서 및 발표자료 작성 등을 맡았고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팀장이 원활하게 기획을 이어갈 수 있도록 기초자료를 통해 기획 과정에 참여했습니다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ts val="42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개발 측면에서는 공지사항 기능의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프론트엔드와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백엔드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구현을 담당했고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과정을 통해 실질적인 개발 경험 뿐 아니라 시스템 구조 전반을 이해하게 되었습니다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프로젝트 전 과정을 문서화하며 팀원들의 노력과 협업의 가치를 체감했고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그만큼 결과물의 완성도와 포트폴리오의 품질을 높이기 위해 더욱 정성을 다할 수 있었습니다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ts val="42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팀 프로젝트를 경험하면서 각자의 역할에 최선을 다하고 서로 조율하는 과정이 전체 결과에 얼마나 큰 영향을 미치는지를 깊이 느낄 수 있었고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이는 앞으로의 협업에도 큰 자산이 될 것이라 생각합니다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824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1930400"/>
            <a:ext cx="3238500" cy="97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2400" y="4343400"/>
            <a:ext cx="10350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120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Thank you.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48300" y="3441700"/>
            <a:ext cx="7404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sz="53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함께해요</a:t>
            </a:r>
            <a:r>
              <a:rPr lang="en-US" sz="53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sz="53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따스한</a:t>
            </a:r>
            <a:r>
              <a:rPr lang="en-US" sz="53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ko-KR" sz="5300" b="0" i="0" u="none" strike="noStrike" dirty="0">
                <a:solidFill>
                  <a:srgbClr val="18210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감성여행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62400" y="5486400"/>
            <a:ext cx="10350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12000" b="0" i="0" u="none" strike="noStrike" dirty="0">
                <a:solidFill>
                  <a:srgbClr val="B3B3B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Thank you.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37300" y="2082800"/>
            <a:ext cx="5626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en-US" sz="3900" b="0" i="0" u="none" strike="noStrike" dirty="0" err="1">
                <a:solidFill>
                  <a:srgbClr val="18210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TwoGether</a:t>
            </a:r>
            <a:endParaRPr lang="en-US" sz="3900" b="0" i="0" u="none" strike="noStrike" dirty="0">
              <a:solidFill>
                <a:srgbClr val="18210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5B8C-9096-585C-CA31-07A90231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921DDA-D2DC-4DAC-3AEB-D461F096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F1B24A-911B-F902-3285-1B31FEBD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" y="1390650"/>
            <a:ext cx="18151236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87</Pages>
  <Paragraphs>1225</Paragraphs>
  <Words>4117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박현재</cp:lastModifiedBy>
  <cp:version>10.105.280.55985</cp:version>
  <dcterms:modified xsi:type="dcterms:W3CDTF">2025-07-29T02:35:44Z</dcterms:modified>
</cp:coreProperties>
</file>